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2" r:id="rId5"/>
    <p:sldMasterId id="2147483834" r:id="rId6"/>
    <p:sldMasterId id="2147483853" r:id="rId7"/>
    <p:sldMasterId id="2147483867" r:id="rId8"/>
    <p:sldMasterId id="2147483883" r:id="rId9"/>
  </p:sldMasterIdLst>
  <p:notesMasterIdLst>
    <p:notesMasterId r:id="rId66"/>
  </p:notesMasterIdLst>
  <p:handoutMasterIdLst>
    <p:handoutMasterId r:id="rId67"/>
  </p:handoutMasterIdLst>
  <p:sldIdLst>
    <p:sldId id="555" r:id="rId10"/>
    <p:sldId id="556" r:id="rId11"/>
    <p:sldId id="408" r:id="rId12"/>
    <p:sldId id="410" r:id="rId13"/>
    <p:sldId id="409" r:id="rId14"/>
    <p:sldId id="411" r:id="rId15"/>
    <p:sldId id="557" r:id="rId16"/>
    <p:sldId id="558" r:id="rId17"/>
    <p:sldId id="559" r:id="rId18"/>
    <p:sldId id="560" r:id="rId19"/>
    <p:sldId id="561" r:id="rId20"/>
    <p:sldId id="562" r:id="rId21"/>
    <p:sldId id="563" r:id="rId22"/>
    <p:sldId id="565" r:id="rId23"/>
    <p:sldId id="567" r:id="rId24"/>
    <p:sldId id="568" r:id="rId25"/>
    <p:sldId id="569" r:id="rId26"/>
    <p:sldId id="570" r:id="rId27"/>
    <p:sldId id="571" r:id="rId28"/>
    <p:sldId id="572" r:id="rId29"/>
    <p:sldId id="573" r:id="rId30"/>
    <p:sldId id="574" r:id="rId31"/>
    <p:sldId id="575" r:id="rId32"/>
    <p:sldId id="576" r:id="rId33"/>
    <p:sldId id="577" r:id="rId34"/>
    <p:sldId id="578" r:id="rId35"/>
    <p:sldId id="579" r:id="rId36"/>
    <p:sldId id="580" r:id="rId37"/>
    <p:sldId id="581" r:id="rId38"/>
    <p:sldId id="583" r:id="rId39"/>
    <p:sldId id="605" r:id="rId40"/>
    <p:sldId id="606" r:id="rId41"/>
    <p:sldId id="586" r:id="rId42"/>
    <p:sldId id="589" r:id="rId43"/>
    <p:sldId id="417" r:id="rId44"/>
    <p:sldId id="534" r:id="rId45"/>
    <p:sldId id="540" r:id="rId46"/>
    <p:sldId id="538" r:id="rId47"/>
    <p:sldId id="542" r:id="rId48"/>
    <p:sldId id="543" r:id="rId49"/>
    <p:sldId id="590" r:id="rId50"/>
    <p:sldId id="597" r:id="rId51"/>
    <p:sldId id="591" r:id="rId52"/>
    <p:sldId id="592" r:id="rId53"/>
    <p:sldId id="593" r:id="rId54"/>
    <p:sldId id="594" r:id="rId55"/>
    <p:sldId id="595" r:id="rId56"/>
    <p:sldId id="596" r:id="rId57"/>
    <p:sldId id="600" r:id="rId58"/>
    <p:sldId id="601" r:id="rId59"/>
    <p:sldId id="602" r:id="rId60"/>
    <p:sldId id="604" r:id="rId61"/>
    <p:sldId id="599" r:id="rId62"/>
    <p:sldId id="603" r:id="rId63"/>
    <p:sldId id="400" r:id="rId64"/>
    <p:sldId id="404" r:id="rId6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555"/>
            <p14:sldId id="556"/>
            <p14:sldId id="408"/>
            <p14:sldId id="410"/>
            <p14:sldId id="409"/>
            <p14:sldId id="411"/>
            <p14:sldId id="557"/>
            <p14:sldId id="558"/>
            <p14:sldId id="559"/>
            <p14:sldId id="560"/>
            <p14:sldId id="561"/>
            <p14:sldId id="562"/>
            <p14:sldId id="563"/>
            <p14:sldId id="565"/>
            <p14:sldId id="567"/>
            <p14:sldId id="568"/>
            <p14:sldId id="569"/>
            <p14:sldId id="570"/>
            <p14:sldId id="571"/>
            <p14:sldId id="572"/>
            <p14:sldId id="573"/>
            <p14:sldId id="574"/>
            <p14:sldId id="575"/>
            <p14:sldId id="576"/>
            <p14:sldId id="577"/>
            <p14:sldId id="578"/>
            <p14:sldId id="579"/>
            <p14:sldId id="580"/>
            <p14:sldId id="581"/>
            <p14:sldId id="583"/>
            <p14:sldId id="605"/>
            <p14:sldId id="606"/>
            <p14:sldId id="586"/>
            <p14:sldId id="589"/>
            <p14:sldId id="417"/>
            <p14:sldId id="534"/>
            <p14:sldId id="540"/>
            <p14:sldId id="538"/>
            <p14:sldId id="542"/>
            <p14:sldId id="543"/>
            <p14:sldId id="590"/>
            <p14:sldId id="597"/>
            <p14:sldId id="591"/>
            <p14:sldId id="592"/>
            <p14:sldId id="593"/>
            <p14:sldId id="594"/>
            <p14:sldId id="595"/>
            <p14:sldId id="596"/>
            <p14:sldId id="600"/>
            <p14:sldId id="601"/>
            <p14:sldId id="602"/>
            <p14:sldId id="604"/>
            <p14:sldId id="599"/>
            <p14:sldId id="603"/>
            <p14:sldId id="400"/>
            <p14:sldId id="404"/>
          </p14:sldIdLst>
        </p14:section>
        <p14:section name="Additional Slide Layouts" id="{DE06AE44-4415-41F6-8B55-3C6073742C4E}">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eterson, Amy" initials="PA" lastIdx="3" clrIdx="6">
    <p:extLst>
      <p:ext uri="{19B8F6BF-5375-455C-9EA6-DF929625EA0E}">
        <p15:presenceInfo xmlns:p15="http://schemas.microsoft.com/office/powerpoint/2012/main" userId="S-1-5-21-1472932569-214068005-926709054-4231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Pentimonti, Jill" initials="PJ" lastIdx="3" clrIdx="7">
    <p:extLst>
      <p:ext uri="{19B8F6BF-5375-455C-9EA6-DF929625EA0E}">
        <p15:presenceInfo xmlns:p15="http://schemas.microsoft.com/office/powerpoint/2012/main" userId="S-1-5-21-1472932569-214068005-926709054-65612"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Bailey, Tessie" initials="BT" lastIdx="10" clrIdx="2">
    <p:extLst>
      <p:ext uri="{19B8F6BF-5375-455C-9EA6-DF929625EA0E}">
        <p15:presenceInfo xmlns:p15="http://schemas.microsoft.com/office/powerpoint/2012/main" userId="S-1-5-21-1472932569-214068005-926709054-70614" providerId="AD"/>
      </p:ext>
    </p:extLst>
  </p:cmAuthor>
  <p:cmAuthor id="4" name="Zumeta Edmonds, Rebecca" initials="ZER" lastIdx="22" clrIdx="3">
    <p:extLst>
      <p:ext uri="{19B8F6BF-5375-455C-9EA6-DF929625EA0E}">
        <p15:presenceInfo xmlns:p15="http://schemas.microsoft.com/office/powerpoint/2012/main" userId="S-1-5-21-1472932569-214068005-926709054-50065" providerId="AD"/>
      </p:ext>
    </p:extLst>
  </p:cmAuthor>
  <p:cmAuthor id="5" name="Helen Sacco" initials="HS" lastIdx="17" clrIdx="4">
    <p:extLst>
      <p:ext uri="{19B8F6BF-5375-455C-9EA6-DF929625EA0E}">
        <p15:presenceInfo xmlns:p15="http://schemas.microsoft.com/office/powerpoint/2012/main" userId="Helen Sacco" providerId="None"/>
      </p:ext>
    </p:extLst>
  </p:cmAuthor>
  <p:cmAuthor id="6" name="Meagan Walsh" initials="MW" lastIdx="7" clrIdx="5">
    <p:extLst>
      <p:ext uri="{19B8F6BF-5375-455C-9EA6-DF929625EA0E}">
        <p15:presenceInfo xmlns:p15="http://schemas.microsoft.com/office/powerpoint/2012/main" userId="14accd16d31d37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573"/>
    <a:srgbClr val="E6E6E6"/>
    <a:srgbClr val="10719C"/>
    <a:srgbClr val="000000"/>
    <a:srgbClr val="C25131"/>
    <a:srgbClr val="006298"/>
    <a:srgbClr val="319EFF"/>
    <a:srgbClr val="F2AC85"/>
    <a:srgbClr val="FFFFFF"/>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1" autoAdjust="0"/>
    <p:restoredTop sz="62300" autoAdjust="0"/>
  </p:normalViewPr>
  <p:slideViewPr>
    <p:cSldViewPr snapToGrid="0">
      <p:cViewPr>
        <p:scale>
          <a:sx n="130" d="100"/>
          <a:sy n="130" d="100"/>
        </p:scale>
        <p:origin x="96" y="24"/>
      </p:cViewPr>
      <p:guideLst>
        <p:guide orient="horz" pos="64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87" d="100"/>
          <a:sy n="87" d="100"/>
        </p:scale>
        <p:origin x="372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0.73611111111111116</c:v>
                </c:pt>
                <c:pt idx="1">
                  <c:v>0.79179999999999995</c:v>
                </c:pt>
                <c:pt idx="2">
                  <c:v>0.82489999999999997</c:v>
                </c:pt>
              </c:numCache>
            </c:numRef>
          </c:val>
          <c:extLst>
            <c:ext xmlns:c16="http://schemas.microsoft.com/office/drawing/2014/chart" uri="{C3380CC4-5D6E-409C-BE32-E72D297353CC}">
              <c16:uniqueId val="{00000000-7577-4370-A130-F43AF8B5ECE6}"/>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1.6819571865443313E-2"/>
                  <c:y val="-2.314788074185453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DF-4DDE-B057-8A18E350A5E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0.19642857142857142</c:v>
                </c:pt>
                <c:pt idx="1">
                  <c:v>0.15179999999999999</c:v>
                </c:pt>
                <c:pt idx="2">
                  <c:v>0.129</c:v>
                </c:pt>
              </c:numCache>
            </c:numRef>
          </c:val>
          <c:extLst>
            <c:ext xmlns:c16="http://schemas.microsoft.com/office/drawing/2014/chart" uri="{C3380CC4-5D6E-409C-BE32-E72D297353CC}">
              <c16:uniqueId val="{00000001-7577-4370-A130-F43AF8B5ECE6}"/>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2"/>
              <c:layout>
                <c:manualLayout>
                  <c:x val="1.0703363914373088E-2"/>
                  <c:y val="-1.2626262626262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DF-4DDE-B057-8A18E350A5E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6.7460317460317457E-2</c:v>
                </c:pt>
                <c:pt idx="1">
                  <c:v>5.6399999999999999E-2</c:v>
                </c:pt>
                <c:pt idx="2">
                  <c:v>4.6100000000000002E-2</c:v>
                </c:pt>
              </c:numCache>
            </c:numRef>
          </c:val>
          <c:extLst>
            <c:ext xmlns:c16="http://schemas.microsoft.com/office/drawing/2014/chart" uri="{C3380CC4-5D6E-409C-BE32-E72D297353CC}">
              <c16:uniqueId val="{00000002-7577-4370-A130-F43AF8B5ECE6}"/>
            </c:ext>
          </c:extLst>
        </c:ser>
        <c:dLbls>
          <c:showLegendKey val="0"/>
          <c:showVal val="0"/>
          <c:showCatName val="0"/>
          <c:showSerName val="0"/>
          <c:showPercent val="0"/>
          <c:showBubbleSize val="0"/>
        </c:dLbls>
        <c:gapWidth val="150"/>
        <c:shape val="pyramid"/>
        <c:axId val="281716848"/>
        <c:axId val="281719592"/>
        <c:axId val="0"/>
      </c:bar3DChart>
      <c:catAx>
        <c:axId val="281716848"/>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281719592"/>
        <c:crosses val="autoZero"/>
        <c:auto val="1"/>
        <c:lblAlgn val="ctr"/>
        <c:lblOffset val="100"/>
        <c:noMultiLvlLbl val="0"/>
      </c:catAx>
      <c:valAx>
        <c:axId val="2817195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281716848"/>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0.71230158730158732</c:v>
                </c:pt>
                <c:pt idx="1">
                  <c:v>0.76070000000000004</c:v>
                </c:pt>
                <c:pt idx="2">
                  <c:v>0.77190000000000003</c:v>
                </c:pt>
              </c:numCache>
            </c:numRef>
          </c:val>
          <c:extLst>
            <c:ext xmlns:c16="http://schemas.microsoft.com/office/drawing/2014/chart" uri="{C3380CC4-5D6E-409C-BE32-E72D297353CC}">
              <c16:uniqueId val="{00000000-FC5B-41B9-9F4E-84A7FB1BAAB3}"/>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2"/>
              <c:layout>
                <c:manualLayout>
                  <c:x val="3.0581039755350559E-3"/>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14-4247-A6C5-F131E964C02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0.17857142857142858</c:v>
                </c:pt>
                <c:pt idx="1">
                  <c:v>0.14979999999999999</c:v>
                </c:pt>
                <c:pt idx="2">
                  <c:v>0.14749999999999999</c:v>
                </c:pt>
              </c:numCache>
            </c:numRef>
          </c:val>
          <c:extLst>
            <c:ext xmlns:c16="http://schemas.microsoft.com/office/drawing/2014/chart" uri="{C3380CC4-5D6E-409C-BE32-E72D297353CC}">
              <c16:uniqueId val="{00000001-FC5B-41B9-9F4E-84A7FB1BAAB3}"/>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0.10912698412698413</c:v>
                </c:pt>
                <c:pt idx="1">
                  <c:v>8.9499999999999996E-2</c:v>
                </c:pt>
                <c:pt idx="2">
                  <c:v>8.0600000000000005E-2</c:v>
                </c:pt>
              </c:numCache>
            </c:numRef>
          </c:val>
          <c:extLst>
            <c:ext xmlns:c16="http://schemas.microsoft.com/office/drawing/2014/chart" uri="{C3380CC4-5D6E-409C-BE32-E72D297353CC}">
              <c16:uniqueId val="{00000002-FC5B-41B9-9F4E-84A7FB1BAAB3}"/>
            </c:ext>
          </c:extLst>
        </c:ser>
        <c:dLbls>
          <c:showLegendKey val="0"/>
          <c:showVal val="0"/>
          <c:showCatName val="0"/>
          <c:showSerName val="0"/>
          <c:showPercent val="0"/>
          <c:showBubbleSize val="0"/>
        </c:dLbls>
        <c:gapWidth val="150"/>
        <c:shape val="pyramid"/>
        <c:axId val="281720768"/>
        <c:axId val="281721160"/>
        <c:axId val="0"/>
      </c:bar3DChart>
      <c:catAx>
        <c:axId val="281720768"/>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281721160"/>
        <c:crosses val="autoZero"/>
        <c:auto val="1"/>
        <c:lblAlgn val="ctr"/>
        <c:lblOffset val="100"/>
        <c:noMultiLvlLbl val="0"/>
      </c:catAx>
      <c:valAx>
        <c:axId val="281721160"/>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281720768"/>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8.5585585585585586E-2"/>
                  <c:y val="-4.9716276662600277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9.45945945945946E-2"/>
                  <c:y val="-1.8779342723004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9.45945945945946E-2"/>
                  <c:y val="4.27433366603822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0.10810810810810811"/>
                  <c:y val="3.04813130753022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7.9579579579579576E-2"/>
                  <c:y val="-1.6712136335070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8.7087087087087137E-2"/>
                  <c:y val="-4.97504713319285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9.1591591591591595E-2"/>
                  <c:y val="-1.2297696942811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8.4084084084084187E-2"/>
                  <c:y val="-1.1737089201877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image" Target="../media/image70.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8F075-ECC2-491D-A53B-373A730EB140}" type="doc">
      <dgm:prSet loTypeId="urn:microsoft.com/office/officeart/2005/8/layout/venn1" loCatId="relationship" qsTypeId="urn:microsoft.com/office/officeart/2005/8/quickstyle/simple1" qsCatId="simple" csTypeId="urn:microsoft.com/office/officeart/2005/8/colors/accent1_2" csCatId="accent1" phldr="1"/>
      <dgm:spPr/>
    </dgm:pt>
    <dgm:pt modelId="{FEC79316-A3BD-4E92-8112-00F2D8C99626}">
      <dgm:prSet phldrT="[Text]" custT="1"/>
      <dgm:spPr>
        <a:solidFill>
          <a:srgbClr val="00B050">
            <a:alpha val="50000"/>
          </a:srgbClr>
        </a:solidFill>
      </dgm:spPr>
      <dgm:t>
        <a:bodyPr/>
        <a:lstStyle/>
        <a:p>
          <a:pPr algn="l"/>
          <a:r>
            <a:rPr lang="en-US" sz="2000"/>
            <a:t>Internalizing </a:t>
          </a:r>
        </a:p>
      </dgm:t>
    </dgm:pt>
    <dgm:pt modelId="{D9097F29-0D44-46C6-B569-8D29872FEB7C}" type="parTrans" cxnId="{2396E95D-E706-4963-BF21-46B2D09557B1}">
      <dgm:prSet/>
      <dgm:spPr/>
      <dgm:t>
        <a:bodyPr/>
        <a:lstStyle/>
        <a:p>
          <a:endParaRPr lang="en-US"/>
        </a:p>
      </dgm:t>
    </dgm:pt>
    <dgm:pt modelId="{4BEB019D-76E6-4101-8F40-6B7CB3D279C5}" type="sibTrans" cxnId="{2396E95D-E706-4963-BF21-46B2D09557B1}">
      <dgm:prSet/>
      <dgm:spPr/>
      <dgm:t>
        <a:bodyPr/>
        <a:lstStyle/>
        <a:p>
          <a:endParaRPr lang="en-US"/>
        </a:p>
      </dgm:t>
    </dgm:pt>
    <dgm:pt modelId="{F4DB9DCF-9562-4805-97E8-30888D3BB7F0}">
      <dgm:prSet phldrT="[Text]" custT="1"/>
      <dgm:spPr/>
      <dgm:t>
        <a:bodyPr/>
        <a:lstStyle/>
        <a:p>
          <a:pPr algn="r"/>
          <a:r>
            <a:rPr lang="en-US" sz="2000"/>
            <a:t>Externalizing</a:t>
          </a:r>
        </a:p>
      </dgm:t>
    </dgm:pt>
    <dgm:pt modelId="{3CA0517B-05ED-4876-A36D-843A6D490FCE}" type="parTrans" cxnId="{C2F4B2D3-DAB9-42E8-A09E-EDBA23750D7C}">
      <dgm:prSet/>
      <dgm:spPr/>
      <dgm:t>
        <a:bodyPr/>
        <a:lstStyle/>
        <a:p>
          <a:endParaRPr lang="en-US"/>
        </a:p>
      </dgm:t>
    </dgm:pt>
    <dgm:pt modelId="{0A86A972-5ADB-4818-9A96-8C19783F87C9}" type="sibTrans" cxnId="{C2F4B2D3-DAB9-42E8-A09E-EDBA23750D7C}">
      <dgm:prSet/>
      <dgm:spPr/>
      <dgm:t>
        <a:bodyPr/>
        <a:lstStyle/>
        <a:p>
          <a:endParaRPr lang="en-US"/>
        </a:p>
      </dgm:t>
    </dgm:pt>
    <dgm:pt modelId="{14BAE65B-B8EA-4209-B58C-0B50648C42D6}" type="pres">
      <dgm:prSet presAssocID="{7E58F075-ECC2-491D-A53B-373A730EB140}" presName="compositeShape" presStyleCnt="0">
        <dgm:presLayoutVars>
          <dgm:chMax val="7"/>
          <dgm:dir/>
          <dgm:resizeHandles val="exact"/>
        </dgm:presLayoutVars>
      </dgm:prSet>
      <dgm:spPr/>
    </dgm:pt>
    <dgm:pt modelId="{FF4A7F8F-8F9E-4312-9CE0-5277995F61C1}" type="pres">
      <dgm:prSet presAssocID="{FEC79316-A3BD-4E92-8112-00F2D8C99626}" presName="circ1" presStyleLbl="vennNode1" presStyleIdx="0" presStyleCnt="2" custScaleX="114653" custScaleY="109669"/>
      <dgm:spPr/>
    </dgm:pt>
    <dgm:pt modelId="{F244C121-3D11-49B6-92BE-61C64AFE6965}" type="pres">
      <dgm:prSet presAssocID="{FEC79316-A3BD-4E92-8112-00F2D8C99626}" presName="circ1Tx" presStyleLbl="revTx" presStyleIdx="0" presStyleCnt="0">
        <dgm:presLayoutVars>
          <dgm:chMax val="0"/>
          <dgm:chPref val="0"/>
          <dgm:bulletEnabled val="1"/>
        </dgm:presLayoutVars>
      </dgm:prSet>
      <dgm:spPr/>
    </dgm:pt>
    <dgm:pt modelId="{E4694F79-E907-4923-843B-0C13A4F0DD7B}" type="pres">
      <dgm:prSet presAssocID="{F4DB9DCF-9562-4805-97E8-30888D3BB7F0}" presName="circ2" presStyleLbl="vennNode1" presStyleIdx="1" presStyleCnt="2" custScaleX="108108" custScaleY="109669"/>
      <dgm:spPr/>
    </dgm:pt>
    <dgm:pt modelId="{605740ED-96F4-4805-AEA1-B86D83F046BD}" type="pres">
      <dgm:prSet presAssocID="{F4DB9DCF-9562-4805-97E8-30888D3BB7F0}" presName="circ2Tx" presStyleLbl="revTx" presStyleIdx="0" presStyleCnt="0">
        <dgm:presLayoutVars>
          <dgm:chMax val="0"/>
          <dgm:chPref val="0"/>
          <dgm:bulletEnabled val="1"/>
        </dgm:presLayoutVars>
      </dgm:prSet>
      <dgm:spPr/>
    </dgm:pt>
  </dgm:ptLst>
  <dgm:cxnLst>
    <dgm:cxn modelId="{0CB1731E-5244-400B-B5FE-6B7DBFD8FBE4}" type="presOf" srcId="{FEC79316-A3BD-4E92-8112-00F2D8C99626}" destId="{FF4A7F8F-8F9E-4312-9CE0-5277995F61C1}" srcOrd="0" destOrd="0" presId="urn:microsoft.com/office/officeart/2005/8/layout/venn1"/>
    <dgm:cxn modelId="{8AC39425-CDE5-4754-8C22-BA8689ED785C}" type="presOf" srcId="{F4DB9DCF-9562-4805-97E8-30888D3BB7F0}" destId="{E4694F79-E907-4923-843B-0C13A4F0DD7B}" srcOrd="0" destOrd="0" presId="urn:microsoft.com/office/officeart/2005/8/layout/venn1"/>
    <dgm:cxn modelId="{4D014435-453C-4AC3-8943-3728EF931B4B}" type="presOf" srcId="{7E58F075-ECC2-491D-A53B-373A730EB140}" destId="{14BAE65B-B8EA-4209-B58C-0B50648C42D6}" srcOrd="0" destOrd="0" presId="urn:microsoft.com/office/officeart/2005/8/layout/venn1"/>
    <dgm:cxn modelId="{2396E95D-E706-4963-BF21-46B2D09557B1}" srcId="{7E58F075-ECC2-491D-A53B-373A730EB140}" destId="{FEC79316-A3BD-4E92-8112-00F2D8C99626}" srcOrd="0" destOrd="0" parTransId="{D9097F29-0D44-46C6-B569-8D29872FEB7C}" sibTransId="{4BEB019D-76E6-4101-8F40-6B7CB3D279C5}"/>
    <dgm:cxn modelId="{3975D0A5-9D95-45A9-A137-D8DF591BA22F}" type="presOf" srcId="{F4DB9DCF-9562-4805-97E8-30888D3BB7F0}" destId="{605740ED-96F4-4805-AEA1-B86D83F046BD}" srcOrd="1" destOrd="0" presId="urn:microsoft.com/office/officeart/2005/8/layout/venn1"/>
    <dgm:cxn modelId="{C2F4B2D3-DAB9-42E8-A09E-EDBA23750D7C}" srcId="{7E58F075-ECC2-491D-A53B-373A730EB140}" destId="{F4DB9DCF-9562-4805-97E8-30888D3BB7F0}" srcOrd="1" destOrd="0" parTransId="{3CA0517B-05ED-4876-A36D-843A6D490FCE}" sibTransId="{0A86A972-5ADB-4818-9A96-8C19783F87C9}"/>
    <dgm:cxn modelId="{658484FE-A193-4017-8691-B448F55AFB38}" type="presOf" srcId="{FEC79316-A3BD-4E92-8112-00F2D8C99626}" destId="{F244C121-3D11-49B6-92BE-61C64AFE6965}" srcOrd="1" destOrd="0" presId="urn:microsoft.com/office/officeart/2005/8/layout/venn1"/>
    <dgm:cxn modelId="{FB4DE8C6-8659-4B70-A4A9-F479057A3A6A}" type="presParOf" srcId="{14BAE65B-B8EA-4209-B58C-0B50648C42D6}" destId="{FF4A7F8F-8F9E-4312-9CE0-5277995F61C1}" srcOrd="0" destOrd="0" presId="urn:microsoft.com/office/officeart/2005/8/layout/venn1"/>
    <dgm:cxn modelId="{0FF6947B-FACD-4966-982C-E9E99448D239}" type="presParOf" srcId="{14BAE65B-B8EA-4209-B58C-0B50648C42D6}" destId="{F244C121-3D11-49B6-92BE-61C64AFE6965}" srcOrd="1" destOrd="0" presId="urn:microsoft.com/office/officeart/2005/8/layout/venn1"/>
    <dgm:cxn modelId="{73C78DFF-F03F-41A9-9644-E42089CFFC46}" type="presParOf" srcId="{14BAE65B-B8EA-4209-B58C-0B50648C42D6}" destId="{E4694F79-E907-4923-843B-0C13A4F0DD7B}" srcOrd="2" destOrd="0" presId="urn:microsoft.com/office/officeart/2005/8/layout/venn1"/>
    <dgm:cxn modelId="{C100BDF9-E3EB-4A5F-AD30-3830103C4673}" type="presParOf" srcId="{14BAE65B-B8EA-4209-B58C-0B50648C42D6}" destId="{605740ED-96F4-4805-AEA1-B86D83F046B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1_2#2" csCatId="accent1"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dirty="0">
              <a:solidFill>
                <a:schemeClr val="tx1"/>
              </a:solidFill>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dirty="0">
              <a:solidFill>
                <a:schemeClr val="tx1"/>
              </a:solidFill>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217E463-2544-4D35-A573-9DC645D7E320}">
      <dgm:prSet phldrT="[Text]"/>
      <dgm:spPr/>
      <dgm:t>
        <a:bodyPr/>
        <a:lstStyle/>
        <a:p>
          <a:r>
            <a:rPr lang="en-US" dirty="0"/>
            <a:t> </a:t>
          </a:r>
        </a:p>
      </dgm:t>
    </dgm:pt>
    <dgm:pt modelId="{51D72B79-65B1-4506-BD38-481EFE63F419}" type="sibTrans" cxnId="{3DFAED9B-235F-4ACE-9245-DF40F84661B7}">
      <dgm:prSet/>
      <dgm:spPr/>
      <dgm:t>
        <a:bodyPr/>
        <a:lstStyle/>
        <a:p>
          <a:endParaRPr lang="en-US"/>
        </a:p>
      </dgm:t>
    </dgm:pt>
    <dgm:pt modelId="{B8881C06-AABD-498E-AD5F-E20915D496B9}" type="parTrans" cxnId="{3DFAED9B-235F-4ACE-9245-DF40F84661B7}">
      <dgm:prSet/>
      <dgm:spPr/>
      <dgm:t>
        <a:bodyPr/>
        <a:lstStyle/>
        <a:p>
          <a:endParaRPr lang="en-US"/>
        </a:p>
      </dgm:t>
    </dgm:pt>
    <dgm:pt modelId="{65B90257-2337-4E6F-90B2-352DDE354E96}">
      <dgm:prSet phldrT="[Text]"/>
      <dgm:spPr/>
      <dgm:t>
        <a:bodyPr/>
        <a:lstStyle/>
        <a:p>
          <a:r>
            <a:rPr lang="en-US" dirty="0"/>
            <a:t> </a:t>
          </a:r>
        </a:p>
      </dgm:t>
    </dgm:pt>
    <dgm:pt modelId="{A26F83D6-7280-46BA-8DF2-DB5164DDF4B8}" type="sibTrans" cxnId="{5767122F-3BE0-48B3-8113-AF5A99B5630D}">
      <dgm:prSet/>
      <dgm:spPr/>
      <dgm:t>
        <a:bodyPr/>
        <a:lstStyle/>
        <a:p>
          <a:endParaRPr lang="en-US"/>
        </a:p>
      </dgm:t>
    </dgm:pt>
    <dgm:pt modelId="{42063DFF-AAAC-439D-B3A8-3237C3FDB9EB}" type="parTrans" cxnId="{5767122F-3BE0-48B3-8113-AF5A99B5630D}">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custLinFactNeighborX="-1151" custLinFactNeighborY="-2541"/>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92EA4F5A-0FF3-4211-A131-F9B49768E899}" type="pres">
      <dgm:prSet presAssocID="{A021ED4B-6B6D-46DD-8323-A0DD78E2644A}" presName="arrow" presStyleLbl="node1" presStyleIdx="1" presStyleCnt="3" custLinFactNeighborX="577" custLinFactNeighborY="-1673"/>
      <dgm:spPr/>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pt>
    <dgm:pt modelId="{9C19B259-35BE-4E6C-AFCF-446C3F9B1DCD}" type="pres">
      <dgm:prSet presAssocID="{4217E463-2544-4D35-A573-9DC645D7E320}" presName="childTextArrow" presStyleLbl="fgAccFollowNode1" presStyleIdx="3" presStyleCnt="6">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C8B6340B-2A15-45CA-A120-3D475437C0C3}" srcId="{01D31F10-EFBB-4C37-81A1-19883132FCC5}" destId="{9509D009-D455-4B96-A125-8D28310F5179}" srcOrd="2" destOrd="0" parTransId="{F55888F4-69FB-44E3-AF2F-6D377C4F16B3}" sibTransId="{A023F6FF-1E2B-44F5-9E31-278AF39CF3FA}"/>
    <dgm:cxn modelId="{49813A19-235E-49DB-8FEA-434432BBAE6F}" type="presOf" srcId="{AAA14169-7EAA-4C1B-BC81-0AC0644B6B22}" destId="{1E4F588E-03BB-45C8-87EE-6965E618E9BF}" srcOrd="1" destOrd="0" presId="urn:microsoft.com/office/officeart/2005/8/layout/process4"/>
    <dgm:cxn modelId="{441FA72B-9B14-49E1-A34A-C35A331A4493}" type="presOf" srcId="{BCA538D6-4E32-4184-A5A1-776963BB7365}" destId="{CD5EA9AD-1FF3-4544-A506-1F718852DBF6}"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47E00632-A526-4008-B325-7E653C82D69F}" type="presOf" srcId="{380616C1-0908-407E-9867-C2794633A264}" destId="{7951155A-7E89-44A9-9BF7-5C790023F098}"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2DA80151-A7E3-41F7-8209-563E3D81872A}" type="presOf" srcId="{9509D009-D455-4B96-A125-8D28310F5179}" destId="{BE4611CB-CA4A-481C-AC6E-3F4AB82ACCE5}" srcOrd="0" destOrd="0" presId="urn:microsoft.com/office/officeart/2005/8/layout/process4"/>
    <dgm:cxn modelId="{F761AB71-A0F9-4971-9CCF-9A7EF57FFB30}" type="presOf" srcId="{A021ED4B-6B6D-46DD-8323-A0DD78E2644A}" destId="{5EC9AC2B-D8D1-4BFE-B188-FF570D586A84}" srcOrd="0" destOrd="0" presId="urn:microsoft.com/office/officeart/2005/8/layout/process4"/>
    <dgm:cxn modelId="{77F9E772-3598-4B44-BF8F-CBE0A4B44ED6}" type="presOf" srcId="{01D31F10-EFBB-4C37-81A1-19883132FCC5}" destId="{4F391DC1-0719-41AE-B676-A4611A391BAA}"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0454E58D-D81C-4D14-95F7-5457AFB9D7AC}" type="presOf" srcId="{AAA14169-7EAA-4C1B-BC81-0AC0644B6B22}" destId="{40AEB583-4814-404E-B1E7-0A4918E9B654}" srcOrd="0" destOrd="0" presId="urn:microsoft.com/office/officeart/2005/8/layout/process4"/>
    <dgm:cxn modelId="{4D334395-73BE-4991-9F77-1BC1DC844331}" type="presOf" srcId="{65B90257-2337-4E6F-90B2-352DDE354E96}" destId="{A61109AB-58A7-4C13-A5D2-CA6A251B88F0}"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1A0E90B1-697D-4E7C-922C-12057C77B719}" type="presOf" srcId="{9509D009-D455-4B96-A125-8D28310F5179}" destId="{BBD327FD-E0BA-4777-8832-E4427CBDB707}" srcOrd="1" destOrd="0" presId="urn:microsoft.com/office/officeart/2005/8/layout/process4"/>
    <dgm:cxn modelId="{AAEF18B9-775C-4BEE-AF5A-82ABEE7822E9}" type="presOf" srcId="{4217E463-2544-4D35-A573-9DC645D7E320}" destId="{9C19B259-35BE-4E6C-AFCF-446C3F9B1DCD}" srcOrd="0" destOrd="0" presId="urn:microsoft.com/office/officeart/2005/8/layout/process4"/>
    <dgm:cxn modelId="{9B92AAC0-C223-4E55-B3D9-5F17AE392D8B}" type="presOf" srcId="{A021ED4B-6B6D-46DD-8323-A0DD78E2644A}" destId="{92EA4F5A-0FF3-4211-A131-F9B49768E899}"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66F321E5-439F-44ED-B23D-98BA26F465D0}" type="presOf" srcId="{B2B012CD-BAA3-4366-A4E2-4DB490FFA9EE}" destId="{ECFD427D-5D07-4820-81E5-F9AAF6F7B224}" srcOrd="0" destOrd="0" presId="urn:microsoft.com/office/officeart/2005/8/layout/process4"/>
    <dgm:cxn modelId="{1C22A7F7-7C92-499F-A7D1-77B7468676C2}" type="presOf" srcId="{F75A0922-6348-4F40-839F-3C6AB76740E4}" destId="{1089999C-8267-48BC-A665-5A0CF5DB29FD}" srcOrd="0" destOrd="0" presId="urn:microsoft.com/office/officeart/2005/8/layout/process4"/>
    <dgm:cxn modelId="{CC7E12B4-8386-4337-8141-21684AEEB39C}" type="presParOf" srcId="{4F391DC1-0719-41AE-B676-A4611A391BAA}" destId="{D4C3231F-C41E-43C0-9740-8B74B5C58238}" srcOrd="0" destOrd="0" presId="urn:microsoft.com/office/officeart/2005/8/layout/process4"/>
    <dgm:cxn modelId="{9A5C8DD7-F2EA-46C3-AED7-6ABC048B4486}" type="presParOf" srcId="{D4C3231F-C41E-43C0-9740-8B74B5C58238}" destId="{BE4611CB-CA4A-481C-AC6E-3F4AB82ACCE5}" srcOrd="0" destOrd="0" presId="urn:microsoft.com/office/officeart/2005/8/layout/process4"/>
    <dgm:cxn modelId="{5ED50E40-6A6F-497F-BE03-7082BD5AB98C}" type="presParOf" srcId="{D4C3231F-C41E-43C0-9740-8B74B5C58238}" destId="{BBD327FD-E0BA-4777-8832-E4427CBDB707}" srcOrd="1" destOrd="0" presId="urn:microsoft.com/office/officeart/2005/8/layout/process4"/>
    <dgm:cxn modelId="{423E0CE9-E120-47BB-B19B-5C9BE6D94693}" type="presParOf" srcId="{D4C3231F-C41E-43C0-9740-8B74B5C58238}" destId="{9E7A8D2E-2D82-4663-9543-29F239BA6050}" srcOrd="2" destOrd="0" presId="urn:microsoft.com/office/officeart/2005/8/layout/process4"/>
    <dgm:cxn modelId="{471712B9-C150-4CA1-AFB1-3C2F970A267C}" type="presParOf" srcId="{9E7A8D2E-2D82-4663-9543-29F239BA6050}" destId="{7951155A-7E89-44A9-9BF7-5C790023F098}" srcOrd="0" destOrd="0" presId="urn:microsoft.com/office/officeart/2005/8/layout/process4"/>
    <dgm:cxn modelId="{3BC13FF1-D417-401C-A4AA-2DCAB32DDD4F}" type="presParOf" srcId="{9E7A8D2E-2D82-4663-9543-29F239BA6050}" destId="{CD5EA9AD-1FF3-4544-A506-1F718852DBF6}" srcOrd="1" destOrd="0" presId="urn:microsoft.com/office/officeart/2005/8/layout/process4"/>
    <dgm:cxn modelId="{53CB5BC1-969C-4532-A1E4-ED75953C3FFC}" type="presParOf" srcId="{4F391DC1-0719-41AE-B676-A4611A391BAA}" destId="{65907931-0DB8-4C04-B908-D02C4050FD67}" srcOrd="1" destOrd="0" presId="urn:microsoft.com/office/officeart/2005/8/layout/process4"/>
    <dgm:cxn modelId="{4D956522-17C5-45DB-B3B9-B2A86AB38EED}" type="presParOf" srcId="{4F391DC1-0719-41AE-B676-A4611A391BAA}" destId="{4D6B09BE-5F40-4BEF-8F53-3AF7298788E6}" srcOrd="2" destOrd="0" presId="urn:microsoft.com/office/officeart/2005/8/layout/process4"/>
    <dgm:cxn modelId="{E114DCB4-2507-4527-8A34-28DC086C45CB}" type="presParOf" srcId="{4D6B09BE-5F40-4BEF-8F53-3AF7298788E6}" destId="{5EC9AC2B-D8D1-4BFE-B188-FF570D586A84}" srcOrd="0" destOrd="0" presId="urn:microsoft.com/office/officeart/2005/8/layout/process4"/>
    <dgm:cxn modelId="{00C5E3E5-B182-4F77-B61F-13985D707158}" type="presParOf" srcId="{4D6B09BE-5F40-4BEF-8F53-3AF7298788E6}" destId="{92EA4F5A-0FF3-4211-A131-F9B49768E899}" srcOrd="1" destOrd="0" presId="urn:microsoft.com/office/officeart/2005/8/layout/process4"/>
    <dgm:cxn modelId="{C655F1FC-00D0-4735-88F2-DDD617E5505A}" type="presParOf" srcId="{4D6B09BE-5F40-4BEF-8F53-3AF7298788E6}" destId="{2EB3B3E1-EC25-4048-A066-51C31D2D677D}" srcOrd="2" destOrd="0" presId="urn:microsoft.com/office/officeart/2005/8/layout/process4"/>
    <dgm:cxn modelId="{82ABA554-9245-4267-9864-AA60C4F1499F}" type="presParOf" srcId="{2EB3B3E1-EC25-4048-A066-51C31D2D677D}" destId="{A61109AB-58A7-4C13-A5D2-CA6A251B88F0}" srcOrd="0" destOrd="0" presId="urn:microsoft.com/office/officeart/2005/8/layout/process4"/>
    <dgm:cxn modelId="{9FCE0607-D7B9-46DE-B6F8-3C66864D8768}" type="presParOf" srcId="{2EB3B3E1-EC25-4048-A066-51C31D2D677D}" destId="{9C19B259-35BE-4E6C-AFCF-446C3F9B1DCD}" srcOrd="1" destOrd="0" presId="urn:microsoft.com/office/officeart/2005/8/layout/process4"/>
    <dgm:cxn modelId="{21E0215D-D25E-4DC3-9147-810008837602}" type="presParOf" srcId="{4F391DC1-0719-41AE-B676-A4611A391BAA}" destId="{82FA41B7-2C30-4CB4-806C-A0308B1D3E66}" srcOrd="3" destOrd="0" presId="urn:microsoft.com/office/officeart/2005/8/layout/process4"/>
    <dgm:cxn modelId="{0CC40644-A5E9-497A-ABE7-19B7D4C453B5}" type="presParOf" srcId="{4F391DC1-0719-41AE-B676-A4611A391BAA}" destId="{1B7EA2E0-3DA4-477D-BC15-0B305AF2F721}" srcOrd="4" destOrd="0" presId="urn:microsoft.com/office/officeart/2005/8/layout/process4"/>
    <dgm:cxn modelId="{58987EED-886C-4BC8-B6EC-774753243096}" type="presParOf" srcId="{1B7EA2E0-3DA4-477D-BC15-0B305AF2F721}" destId="{40AEB583-4814-404E-B1E7-0A4918E9B654}" srcOrd="0" destOrd="0" presId="urn:microsoft.com/office/officeart/2005/8/layout/process4"/>
    <dgm:cxn modelId="{BFF5F641-EAC9-47C6-BB56-F1E6DB9A5817}" type="presParOf" srcId="{1B7EA2E0-3DA4-477D-BC15-0B305AF2F721}" destId="{1E4F588E-03BB-45C8-87EE-6965E618E9BF}" srcOrd="1" destOrd="0" presId="urn:microsoft.com/office/officeart/2005/8/layout/process4"/>
    <dgm:cxn modelId="{18154832-D932-47F7-89C8-C789B123B65C}" type="presParOf" srcId="{1B7EA2E0-3DA4-477D-BC15-0B305AF2F721}" destId="{96CE1577-6B47-4FB8-BD3E-89F0A8753922}" srcOrd="2" destOrd="0" presId="urn:microsoft.com/office/officeart/2005/8/layout/process4"/>
    <dgm:cxn modelId="{3086AFE7-8A03-40EC-8DD6-85119D710578}" type="presParOf" srcId="{96CE1577-6B47-4FB8-BD3E-89F0A8753922}" destId="{1089999C-8267-48BC-A665-5A0CF5DB29FD}" srcOrd="0" destOrd="0" presId="urn:microsoft.com/office/officeart/2005/8/layout/process4"/>
    <dgm:cxn modelId="{F3A1A7A9-B78F-4555-9C04-93C8034D0490}"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7F8F-8F9E-4312-9CE0-5277995F61C1}">
      <dsp:nvSpPr>
        <dsp:cNvPr id="0" name=""/>
        <dsp:cNvSpPr/>
      </dsp:nvSpPr>
      <dsp:spPr>
        <a:xfrm>
          <a:off x="-35290" y="76194"/>
          <a:ext cx="2472882" cy="236538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Internalizing </a:t>
          </a:r>
        </a:p>
      </dsp:txBody>
      <dsp:txXfrm>
        <a:off x="310022" y="355124"/>
        <a:ext cx="1425806" cy="1807526"/>
      </dsp:txXfrm>
    </dsp:sp>
    <dsp:sp modelId="{E4694F79-E907-4923-843B-0C13A4F0DD7B}">
      <dsp:nvSpPr>
        <dsp:cNvPr id="0" name=""/>
        <dsp:cNvSpPr/>
      </dsp:nvSpPr>
      <dsp:spPr>
        <a:xfrm>
          <a:off x="1589772" y="76194"/>
          <a:ext cx="2331717" cy="2365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kern="1200"/>
            <a:t>Externalizing</a:t>
          </a:r>
        </a:p>
      </dsp:txBody>
      <dsp:txXfrm>
        <a:off x="2251476" y="355124"/>
        <a:ext cx="1344413" cy="1807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49529" y="459047"/>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382072"/>
          <a:ext cx="6477000" cy="11194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382072"/>
        <a:ext cx="6477000" cy="604480"/>
      </dsp:txXfrm>
    </dsp:sp>
    <dsp:sp modelId="{7951155A-7E89-44A9-9BF7-5C790023F098}">
      <dsp:nvSpPr>
        <dsp:cNvPr id="0" name=""/>
        <dsp:cNvSpPr/>
      </dsp:nvSpPr>
      <dsp:spPr>
        <a:xfrm>
          <a:off x="0" y="3992608"/>
          <a:ext cx="3238500" cy="5149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Academic</a:t>
          </a:r>
        </a:p>
      </dsp:txBody>
      <dsp:txXfrm>
        <a:off x="0" y="3992608"/>
        <a:ext cx="3238500" cy="514927"/>
      </dsp:txXfrm>
    </dsp:sp>
    <dsp:sp modelId="{CD5EA9AD-1FF3-4544-A506-1F718852DBF6}">
      <dsp:nvSpPr>
        <dsp:cNvPr id="0" name=""/>
        <dsp:cNvSpPr/>
      </dsp:nvSpPr>
      <dsp:spPr>
        <a:xfrm>
          <a:off x="3238500" y="3992608"/>
          <a:ext cx="3238500" cy="5149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Behavior</a:t>
          </a:r>
        </a:p>
      </dsp:txBody>
      <dsp:txXfrm>
        <a:off x="3238500" y="3992608"/>
        <a:ext cx="3238500" cy="514927"/>
      </dsp:txXfrm>
    </dsp:sp>
    <dsp:sp modelId="{92EA4F5A-0FF3-4211-A131-F9B49768E899}">
      <dsp:nvSpPr>
        <dsp:cNvPr id="0" name=""/>
        <dsp:cNvSpPr/>
      </dsp:nvSpPr>
      <dsp:spPr>
        <a:xfrm rot="10800000">
          <a:off x="0" y="1676855"/>
          <a:ext cx="6477000" cy="17216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676855"/>
        <a:ext cx="6477000" cy="604298"/>
      </dsp:txXfrm>
    </dsp:sp>
    <dsp:sp modelId="{A61109AB-58A7-4C13-A5D2-CA6A251B88F0}">
      <dsp:nvSpPr>
        <dsp:cNvPr id="0" name=""/>
        <dsp:cNvSpPr/>
      </dsp:nvSpPr>
      <dsp:spPr>
        <a:xfrm>
          <a:off x="0" y="2309957"/>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0" y="2309957"/>
        <a:ext cx="3238500" cy="514773"/>
      </dsp:txXfrm>
    </dsp:sp>
    <dsp:sp modelId="{9C19B259-35BE-4E6C-AFCF-446C3F9B1DCD}">
      <dsp:nvSpPr>
        <dsp:cNvPr id="0" name=""/>
        <dsp:cNvSpPr/>
      </dsp:nvSpPr>
      <dsp:spPr>
        <a:xfrm>
          <a:off x="3238500" y="2309957"/>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3238500" y="2309957"/>
        <a:ext cx="3238500" cy="514773"/>
      </dsp:txXfrm>
    </dsp:sp>
    <dsp:sp modelId="{1E4F588E-03BB-45C8-87EE-6965E618E9BF}">
      <dsp:nvSpPr>
        <dsp:cNvPr id="0" name=""/>
        <dsp:cNvSpPr/>
      </dsp:nvSpPr>
      <dsp:spPr>
        <a:xfrm rot="10800000">
          <a:off x="0" y="800"/>
          <a:ext cx="6477000" cy="17216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800"/>
        <a:ext cx="6477000" cy="604298"/>
      </dsp:txXfrm>
    </dsp:sp>
    <dsp:sp modelId="{1089999C-8267-48BC-A665-5A0CF5DB29FD}">
      <dsp:nvSpPr>
        <dsp:cNvPr id="0" name=""/>
        <dsp:cNvSpPr/>
      </dsp:nvSpPr>
      <dsp:spPr>
        <a:xfrm>
          <a:off x="0" y="605099"/>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605099"/>
        <a:ext cx="3238500" cy="514773"/>
      </dsp:txXfrm>
    </dsp:sp>
    <dsp:sp modelId="{ECFD427D-5D07-4820-81E5-F9AAF6F7B224}">
      <dsp:nvSpPr>
        <dsp:cNvPr id="0" name=""/>
        <dsp:cNvSpPr/>
      </dsp:nvSpPr>
      <dsp:spPr>
        <a:xfrm>
          <a:off x="3238500" y="605099"/>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3238500" y="605099"/>
        <a:ext cx="3238500"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1215721" y="87133"/>
          <a:ext cx="2856030"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241672" y="113084"/>
        <a:ext cx="2804128" cy="479710"/>
      </dsp:txXfrm>
    </dsp:sp>
    <dsp:sp modelId="{56EA9667-E871-4288-8F4B-014EDE7B9C5A}">
      <dsp:nvSpPr>
        <dsp:cNvPr id="0" name=""/>
        <dsp:cNvSpPr/>
      </dsp:nvSpPr>
      <dsp:spPr>
        <a:xfrm>
          <a:off x="1215721" y="609921"/>
          <a:ext cx="2856030"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241672" y="635872"/>
        <a:ext cx="2804128" cy="479710"/>
      </dsp:txXfrm>
    </dsp:sp>
    <dsp:sp modelId="{762B536A-87C4-4D69-B2F0-1832EBB0EB7F}">
      <dsp:nvSpPr>
        <dsp:cNvPr id="0" name=""/>
        <dsp:cNvSpPr/>
      </dsp:nvSpPr>
      <dsp:spPr>
        <a:xfrm>
          <a:off x="1230199" y="1110929"/>
          <a:ext cx="2913080"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256150" y="1136880"/>
        <a:ext cx="2861178" cy="479710"/>
      </dsp:txXfrm>
    </dsp:sp>
    <dsp:sp modelId="{88030163-1A97-4855-9793-1A9D116F0034}">
      <dsp:nvSpPr>
        <dsp:cNvPr id="0" name=""/>
        <dsp:cNvSpPr/>
      </dsp:nvSpPr>
      <dsp:spPr>
        <a:xfrm>
          <a:off x="1210459" y="1674911"/>
          <a:ext cx="2900944"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Instructional Feedback</a:t>
          </a:r>
        </a:p>
      </dsp:txBody>
      <dsp:txXfrm>
        <a:off x="1236410" y="1700862"/>
        <a:ext cx="2849042" cy="479710"/>
      </dsp:txXfrm>
    </dsp:sp>
    <dsp:sp modelId="{34DA06A9-F990-4119-8C56-60C2A50109B7}">
      <dsp:nvSpPr>
        <dsp:cNvPr id="0" name=""/>
        <dsp:cNvSpPr/>
      </dsp:nvSpPr>
      <dsp:spPr>
        <a:xfrm>
          <a:off x="1210459" y="2233104"/>
          <a:ext cx="2900964"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High </a:t>
          </a:r>
          <a:r>
            <a:rPr lang="en-US" sz="1700" i="1" kern="1200" dirty="0">
              <a:latin typeface="Arial" panose="020B0604020202020204" pitchFamily="34" charset="0"/>
              <a:cs typeface="Arial" panose="020B0604020202020204" pitchFamily="34" charset="0"/>
            </a:rPr>
            <a:t>p</a:t>
          </a:r>
          <a:r>
            <a:rPr lang="en-US" sz="1700" kern="1200" dirty="0">
              <a:latin typeface="Arial" panose="020B0604020202020204" pitchFamily="34" charset="0"/>
              <a:cs typeface="Arial" panose="020B0604020202020204" pitchFamily="34" charset="0"/>
            </a:rPr>
            <a:t> Requests</a:t>
          </a:r>
        </a:p>
      </dsp:txBody>
      <dsp:txXfrm>
        <a:off x="1236410" y="2259055"/>
        <a:ext cx="2849062" cy="479710"/>
      </dsp:txXfrm>
    </dsp:sp>
    <dsp:sp modelId="{C99B2676-3A44-4F02-A869-1B1DF990413D}">
      <dsp:nvSpPr>
        <dsp:cNvPr id="0" name=""/>
        <dsp:cNvSpPr/>
      </dsp:nvSpPr>
      <dsp:spPr>
        <a:xfrm>
          <a:off x="1222211" y="2802302"/>
          <a:ext cx="2913080"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err="1">
              <a:latin typeface="Arial" panose="020B0604020202020204" pitchFamily="34" charset="0"/>
              <a:cs typeface="Arial" panose="020B0604020202020204" pitchFamily="34" charset="0"/>
            </a:rPr>
            <a:t>Precorrection</a:t>
          </a:r>
          <a:endParaRPr lang="en-US" sz="1700" kern="1200" dirty="0">
            <a:latin typeface="Arial" panose="020B0604020202020204" pitchFamily="34" charset="0"/>
            <a:cs typeface="Arial" panose="020B0604020202020204" pitchFamily="34" charset="0"/>
          </a:endParaRPr>
        </a:p>
      </dsp:txBody>
      <dsp:txXfrm>
        <a:off x="1248162" y="2828253"/>
        <a:ext cx="2861178" cy="479710"/>
      </dsp:txXfrm>
    </dsp:sp>
    <dsp:sp modelId="{3D8C4CD1-9262-4F70-A5E0-2A21FAFA4975}">
      <dsp:nvSpPr>
        <dsp:cNvPr id="0" name=""/>
        <dsp:cNvSpPr/>
      </dsp:nvSpPr>
      <dsp:spPr>
        <a:xfrm>
          <a:off x="1210459" y="3349491"/>
          <a:ext cx="2900944" cy="531612"/>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Incorporating Choice</a:t>
          </a:r>
        </a:p>
      </dsp:txBody>
      <dsp:txXfrm>
        <a:off x="1236410" y="3375442"/>
        <a:ext cx="2849042" cy="4797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en-US" sz="5700" kern="1200" dirty="0"/>
        </a:p>
      </dsp:txBody>
      <dsp:txXfrm>
        <a:off x="2840635" y="2124356"/>
        <a:ext cx="2243528" cy="123768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dirty="0">
                <a:latin typeface="Arial" panose="020B060402020202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70912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3446FD16-A6AC-4DC0-A0D7-41C19E4EAD68}" type="slidenum">
              <a:rPr kumimoji="0" lang="en-US" sz="1200" b="0" i="0" u="none" strike="noStrike" kern="1200" cap="none" spc="0" normalizeH="0" baseline="0" noProof="0">
                <a:ln>
                  <a:noFill/>
                </a:ln>
                <a:solidFill>
                  <a:prstClr val="black"/>
                </a:solidFill>
                <a:effectLst/>
                <a:uLnTx/>
                <a:uFillTx/>
                <a:latin typeface="Calibri" pitchFamily="34" charset="0"/>
                <a:ea typeface="MS PGothic" charset="-128"/>
                <a:cs typeface="Arial" charset="0"/>
              </a:rPr>
              <a:pPr marL="0" marR="0" lvl="0" indent="0" algn="r" defTabSz="930275"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itchFamily="34" charset="0"/>
              <a:ea typeface="MS PGothic" charset="-128"/>
              <a:cs typeface="Arial" charset="0"/>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ＭＳ Ｐゴシック" pitchFamily="-48" charset="-128"/>
                <a:cs typeface="+mn-cs"/>
              </a:rPr>
              <a:t>Lane and Oakes 2013</a:t>
            </a:r>
          </a:p>
        </p:txBody>
      </p:sp>
    </p:spTree>
    <p:extLst>
      <p:ext uri="{BB962C8B-B14F-4D97-AF65-F5344CB8AC3E}">
        <p14:creationId xmlns:p14="http://schemas.microsoft.com/office/powerpoint/2010/main" val="31854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803275" indent="-307975">
              <a:defRPr>
                <a:solidFill>
                  <a:schemeClr val="tx1"/>
                </a:solidFill>
                <a:latin typeface="Verdana" charset="0"/>
                <a:ea typeface="MS PGothic" charset="-128"/>
              </a:defRPr>
            </a:lvl2pPr>
            <a:lvl3pPr marL="1238250" indent="-246063">
              <a:defRPr>
                <a:solidFill>
                  <a:schemeClr val="tx1"/>
                </a:solidFill>
                <a:latin typeface="Verdana" charset="0"/>
                <a:ea typeface="MS PGothic" charset="-128"/>
              </a:defRPr>
            </a:lvl3pPr>
            <a:lvl4pPr marL="1731963" indent="-246063">
              <a:defRPr>
                <a:solidFill>
                  <a:schemeClr val="tx1"/>
                </a:solidFill>
                <a:latin typeface="Verdana" charset="0"/>
                <a:ea typeface="MS PGothic" charset="-128"/>
              </a:defRPr>
            </a:lvl4pPr>
            <a:lvl5pPr marL="2228850" indent="-246063">
              <a:defRPr>
                <a:solidFill>
                  <a:schemeClr val="tx1"/>
                </a:solidFill>
                <a:latin typeface="Verdana" charset="0"/>
                <a:ea typeface="MS PGothic" charset="-128"/>
              </a:defRPr>
            </a:lvl5pPr>
            <a:lvl6pPr marL="2686050" indent="-246063" eaLnBrk="0" fontAlgn="base" hangingPunct="0">
              <a:spcBef>
                <a:spcPct val="0"/>
              </a:spcBef>
              <a:spcAft>
                <a:spcPct val="0"/>
              </a:spcAft>
              <a:defRPr>
                <a:solidFill>
                  <a:schemeClr val="tx1"/>
                </a:solidFill>
                <a:latin typeface="Verdana" charset="0"/>
                <a:ea typeface="MS PGothic" charset="-128"/>
              </a:defRPr>
            </a:lvl6pPr>
            <a:lvl7pPr marL="3143250" indent="-246063" eaLnBrk="0" fontAlgn="base" hangingPunct="0">
              <a:spcBef>
                <a:spcPct val="0"/>
              </a:spcBef>
              <a:spcAft>
                <a:spcPct val="0"/>
              </a:spcAft>
              <a:defRPr>
                <a:solidFill>
                  <a:schemeClr val="tx1"/>
                </a:solidFill>
                <a:latin typeface="Verdana" charset="0"/>
                <a:ea typeface="MS PGothic" charset="-128"/>
              </a:defRPr>
            </a:lvl7pPr>
            <a:lvl8pPr marL="3600450" indent="-246063" eaLnBrk="0" fontAlgn="base" hangingPunct="0">
              <a:spcBef>
                <a:spcPct val="0"/>
              </a:spcBef>
              <a:spcAft>
                <a:spcPct val="0"/>
              </a:spcAft>
              <a:defRPr>
                <a:solidFill>
                  <a:schemeClr val="tx1"/>
                </a:solidFill>
                <a:latin typeface="Verdana" charset="0"/>
                <a:ea typeface="MS PGothic" charset="-128"/>
              </a:defRPr>
            </a:lvl8pPr>
            <a:lvl9pPr marL="4057650" indent="-246063" eaLnBrk="0" fontAlgn="base" hangingPunct="0">
              <a:spcBef>
                <a:spcPct val="0"/>
              </a:spcBef>
              <a:spcAft>
                <a:spcPct val="0"/>
              </a:spcAft>
              <a:defRPr>
                <a:solidFill>
                  <a:schemeClr val="tx1"/>
                </a:solidFill>
                <a:latin typeface="Verdana" charset="0"/>
                <a:ea typeface="MS PGothic"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D72264-0E04-D144-B5BF-BA9AEA0AC11D}" type="slidenum">
              <a:rPr kumimoji="0" lang="en-US" altLang="en-US" sz="1300" b="0" i="0" u="none" strike="noStrike" kern="1200" cap="none" spc="0" normalizeH="0" baseline="0" noProof="0">
                <a:ln>
                  <a:noFill/>
                </a:ln>
                <a:solidFill>
                  <a:srgbClr val="000000"/>
                </a:solidFill>
                <a:effectLst/>
                <a:uLnTx/>
                <a:uFillTx/>
                <a:latin typeface="Verdana" charset="0"/>
                <a:ea typeface="MS PGothic"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Verdana" charset="0"/>
              <a:ea typeface="MS PGothic" charset="-128"/>
              <a:cs typeface="+mn-cs"/>
            </a:endParaRPr>
          </a:p>
        </p:txBody>
      </p:sp>
    </p:spTree>
    <p:extLst>
      <p:ext uri="{BB962C8B-B14F-4D97-AF65-F5344CB8AC3E}">
        <p14:creationId xmlns:p14="http://schemas.microsoft.com/office/powerpoint/2010/main" val="364456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ＭＳ Ｐゴシック" pitchFamily="-48" charset="-128"/>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98E34-06C9-4575-BF79-5E5F5BE16779}"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78598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200" b="0" i="0" u="none" strike="noStrike" kern="1200" cap="none" spc="0" normalizeH="0" baseline="0" noProof="0" smtClean="0">
                <a:ln>
                  <a:noFill/>
                </a:ln>
                <a:solidFill>
                  <a:prstClr val="black"/>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263145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5"/>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36625"/>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56282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2095632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43507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dirty="0"/>
          </a:p>
        </p:txBody>
      </p:sp>
    </p:spTree>
    <p:extLst>
      <p:ext uri="{BB962C8B-B14F-4D97-AF65-F5344CB8AC3E}">
        <p14:creationId xmlns:p14="http://schemas.microsoft.com/office/powerpoint/2010/main" val="905010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29904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09575" y="698500"/>
            <a:ext cx="6203950" cy="3490913"/>
          </a:xfrm>
          <a:ln/>
        </p:spPr>
      </p:sp>
      <p:sp>
        <p:nvSpPr>
          <p:cNvPr id="91139" name="Slide Number Placeholder 3"/>
          <p:cNvSpPr>
            <a:spLocks noGrp="1"/>
          </p:cNvSpPr>
          <p:nvPr>
            <p:ph type="sldNum" sz="quarter" idx="5"/>
          </p:nvPr>
        </p:nvSpPr>
        <p:spPr>
          <a:noFill/>
        </p:spPr>
        <p:txBody>
          <a:bodyPr/>
          <a:lstStyle/>
          <a:p>
            <a:fld id="{78E91393-7C62-4878-95C0-74998B024367}" type="slidenum">
              <a:rPr lang="en-US" smtClean="0">
                <a:solidFill>
                  <a:prstClr val="black"/>
                </a:solidFill>
                <a:latin typeface="Arial" charset="0"/>
                <a:ea typeface="ＭＳ Ｐゴシック"/>
                <a:cs typeface="ＭＳ Ｐゴシック"/>
              </a:rPr>
              <a:pPr/>
              <a:t>37</a:t>
            </a:fld>
            <a:endParaRPr lang="en-US" dirty="0">
              <a:solidFill>
                <a:prstClr val="black"/>
              </a:solidFill>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846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86">
              <a:defRPr/>
            </a:pPr>
            <a:endParaRPr lang="en-US" dirty="0"/>
          </a:p>
          <a:p>
            <a:endParaRPr lang="en-US" dirty="0"/>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5053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363538" y="690563"/>
            <a:ext cx="6143625" cy="3455987"/>
          </a:xfrm>
          <a:ln/>
        </p:spPr>
      </p:sp>
      <p:sp>
        <p:nvSpPr>
          <p:cNvPr id="419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a:xfrm>
            <a:off x="3964808" y="8888287"/>
            <a:ext cx="3032846" cy="468815"/>
          </a:xfrm>
        </p:spPr>
        <p:txBody>
          <a:bodyPr/>
          <a:lstStyle/>
          <a:p>
            <a:pPr>
              <a:defRPr/>
            </a:pPr>
            <a:fld id="{5BC8DD45-1B1B-45FE-B787-533BFA9E9D1C}" type="slidenum">
              <a:rPr lang="en-US" sz="1400" kern="0">
                <a:solidFill>
                  <a:srgbClr val="000000"/>
                </a:solidFill>
                <a:latin typeface="Arial"/>
                <a:cs typeface="Arial"/>
                <a:sym typeface="Arial"/>
              </a:rPr>
              <a:pPr>
                <a:defRPr/>
              </a:pPr>
              <a:t>39</a:t>
            </a:fld>
            <a:endParaRPr lang="en-US" sz="1400" kern="0" dirty="0">
              <a:solidFill>
                <a:srgbClr val="000000"/>
              </a:solidFill>
              <a:latin typeface="Arial"/>
              <a:cs typeface="Arial"/>
              <a:sym typeface="Arial"/>
            </a:endParaRPr>
          </a:p>
        </p:txBody>
      </p:sp>
    </p:spTree>
    <p:extLst>
      <p:ext uri="{BB962C8B-B14F-4D97-AF65-F5344CB8AC3E}">
        <p14:creationId xmlns:p14="http://schemas.microsoft.com/office/powerpoint/2010/main" val="351378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dirty="0"/>
          </a:p>
        </p:txBody>
      </p:sp>
    </p:spTree>
    <p:extLst>
      <p:ext uri="{BB962C8B-B14F-4D97-AF65-F5344CB8AC3E}">
        <p14:creationId xmlns:p14="http://schemas.microsoft.com/office/powerpoint/2010/main" val="35660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42</a:t>
            </a:fld>
            <a:endParaRPr lang="en-US" dirty="0"/>
          </a:p>
        </p:txBody>
      </p:sp>
    </p:spTree>
    <p:extLst>
      <p:ext uri="{BB962C8B-B14F-4D97-AF65-F5344CB8AC3E}">
        <p14:creationId xmlns:p14="http://schemas.microsoft.com/office/powerpoint/2010/main" val="381265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44</a:t>
            </a:fld>
            <a:endParaRPr lang="en-US" dirty="0"/>
          </a:p>
        </p:txBody>
      </p:sp>
    </p:spTree>
    <p:extLst>
      <p:ext uri="{BB962C8B-B14F-4D97-AF65-F5344CB8AC3E}">
        <p14:creationId xmlns:p14="http://schemas.microsoft.com/office/powerpoint/2010/main" val="2294482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927079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48</a:t>
            </a:fld>
            <a:endParaRPr lang="en-US" dirty="0"/>
          </a:p>
        </p:txBody>
      </p:sp>
    </p:spTree>
    <p:extLst>
      <p:ext uri="{BB962C8B-B14F-4D97-AF65-F5344CB8AC3E}">
        <p14:creationId xmlns:p14="http://schemas.microsoft.com/office/powerpoint/2010/main" val="3015291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52</a:t>
            </a:fld>
            <a:endParaRPr lang="en-US" dirty="0"/>
          </a:p>
        </p:txBody>
      </p:sp>
    </p:spTree>
    <p:extLst>
      <p:ext uri="{BB962C8B-B14F-4D97-AF65-F5344CB8AC3E}">
        <p14:creationId xmlns:p14="http://schemas.microsoft.com/office/powerpoint/2010/main" val="3563396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53</a:t>
            </a:fld>
            <a:endParaRPr lang="en-US" dirty="0"/>
          </a:p>
        </p:txBody>
      </p:sp>
    </p:spTree>
    <p:extLst>
      <p:ext uri="{BB962C8B-B14F-4D97-AF65-F5344CB8AC3E}">
        <p14:creationId xmlns:p14="http://schemas.microsoft.com/office/powerpoint/2010/main" val="794136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55</a:t>
            </a:fld>
            <a:endParaRPr lang="en-US" dirty="0"/>
          </a:p>
        </p:txBody>
      </p:sp>
    </p:spTree>
    <p:extLst>
      <p:ext uri="{BB962C8B-B14F-4D97-AF65-F5344CB8AC3E}">
        <p14:creationId xmlns:p14="http://schemas.microsoft.com/office/powerpoint/2010/main" val="415841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2213951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56</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ＭＳ Ｐゴシック" pitchFamily="-48" charset="-128"/>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98E34-06C9-4575-BF79-5E5F5BE16779}"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82371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ＭＳ Ｐゴシック" pitchFamily="-48" charset="-128"/>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98E34-06C9-4575-BF79-5E5F5BE16779}"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7407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xfrm>
            <a:off x="685800" y="1143000"/>
            <a:ext cx="5486400" cy="3086100"/>
          </a:xfrm>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ea typeface="MS PGothic" charset="-128"/>
              </a:rPr>
              <a:t> </a:t>
            </a: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28663" indent="-279400">
              <a:spcBef>
                <a:spcPct val="30000"/>
              </a:spcBef>
              <a:defRPr sz="1200">
                <a:solidFill>
                  <a:schemeClr val="tx1"/>
                </a:solidFill>
                <a:latin typeface="Calibri" charset="0"/>
                <a:ea typeface="MS PGothic" charset="-128"/>
              </a:defRPr>
            </a:lvl2pPr>
            <a:lvl3pPr marL="1120775" indent="-223838">
              <a:spcBef>
                <a:spcPct val="30000"/>
              </a:spcBef>
              <a:defRPr sz="1200">
                <a:solidFill>
                  <a:schemeClr val="tx1"/>
                </a:solidFill>
                <a:latin typeface="Calibri" charset="0"/>
                <a:ea typeface="MS PGothic" charset="-128"/>
              </a:defRPr>
            </a:lvl3pPr>
            <a:lvl4pPr marL="1570038" indent="-223838">
              <a:spcBef>
                <a:spcPct val="30000"/>
              </a:spcBef>
              <a:defRPr sz="1200">
                <a:solidFill>
                  <a:schemeClr val="tx1"/>
                </a:solidFill>
                <a:latin typeface="Calibri" charset="0"/>
                <a:ea typeface="MS PGothic" charset="-128"/>
              </a:defRPr>
            </a:lvl4pPr>
            <a:lvl5pPr marL="2017713" indent="-223838">
              <a:spcBef>
                <a:spcPct val="30000"/>
              </a:spcBef>
              <a:defRPr sz="1200">
                <a:solidFill>
                  <a:schemeClr val="tx1"/>
                </a:solidFill>
                <a:latin typeface="Calibri" charset="0"/>
                <a:ea typeface="MS PGothic" charset="-128"/>
              </a:defRPr>
            </a:lvl5pPr>
            <a:lvl6pPr marL="2474913" indent="-223838" eaLnBrk="0" fontAlgn="base" hangingPunct="0">
              <a:spcBef>
                <a:spcPct val="30000"/>
              </a:spcBef>
              <a:spcAft>
                <a:spcPct val="0"/>
              </a:spcAft>
              <a:defRPr sz="1200">
                <a:solidFill>
                  <a:schemeClr val="tx1"/>
                </a:solidFill>
                <a:latin typeface="Calibri" charset="0"/>
                <a:ea typeface="MS PGothic" charset="-128"/>
              </a:defRPr>
            </a:lvl6pPr>
            <a:lvl7pPr marL="2932113" indent="-223838" eaLnBrk="0" fontAlgn="base" hangingPunct="0">
              <a:spcBef>
                <a:spcPct val="30000"/>
              </a:spcBef>
              <a:spcAft>
                <a:spcPct val="0"/>
              </a:spcAft>
              <a:defRPr sz="1200">
                <a:solidFill>
                  <a:schemeClr val="tx1"/>
                </a:solidFill>
                <a:latin typeface="Calibri" charset="0"/>
                <a:ea typeface="MS PGothic" charset="-128"/>
              </a:defRPr>
            </a:lvl7pPr>
            <a:lvl8pPr marL="3389313" indent="-223838" eaLnBrk="0" fontAlgn="base" hangingPunct="0">
              <a:spcBef>
                <a:spcPct val="30000"/>
              </a:spcBef>
              <a:spcAft>
                <a:spcPct val="0"/>
              </a:spcAft>
              <a:defRPr sz="1200">
                <a:solidFill>
                  <a:schemeClr val="tx1"/>
                </a:solidFill>
                <a:latin typeface="Calibri" charset="0"/>
                <a:ea typeface="MS PGothic" charset="-128"/>
              </a:defRPr>
            </a:lvl8pPr>
            <a:lvl9pPr marL="3846513" indent="-223838" eaLnBrk="0" fontAlgn="base" hangingPunct="0">
              <a:spcBef>
                <a:spcPct val="30000"/>
              </a:spcBef>
              <a:spcAft>
                <a:spcPct val="0"/>
              </a:spcAft>
              <a:defRPr sz="1200">
                <a:solidFill>
                  <a:schemeClr val="tx1"/>
                </a:solidFill>
                <a:latin typeface="Calibri" charset="0"/>
                <a:ea typeface="MS PGothic"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F00AE-5A41-4546-8AC6-A5CCD0F2C7DD}" type="slidenum">
              <a:rPr kumimoji="0" lang="en-US" altLang="en-US" sz="1300" b="0" i="0" u="none" strike="noStrike" kern="1200" cap="none" spc="0" normalizeH="0" baseline="0" noProof="0">
                <a:ln>
                  <a:noFill/>
                </a:ln>
                <a:solidFill>
                  <a:srgbClr val="000000"/>
                </a:solidFill>
                <a:effectLst/>
                <a:uLnTx/>
                <a:uFillTx/>
                <a:latin typeface="Century Gothic" charset="0"/>
                <a:ea typeface="MS P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Century Gothic" charset="0"/>
              <a:ea typeface="MS PGothic" charset="-128"/>
              <a:cs typeface="+mn-cs"/>
            </a:endParaRPr>
          </a:p>
        </p:txBody>
      </p:sp>
    </p:spTree>
    <p:extLst>
      <p:ext uri="{BB962C8B-B14F-4D97-AF65-F5344CB8AC3E}">
        <p14:creationId xmlns:p14="http://schemas.microsoft.com/office/powerpoint/2010/main" val="87733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a:t>
            </a: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F94E8-0EBD-40C0-B772-B43B8ED54260}" type="slidenum">
              <a:rPr kumimoji="0" lang="en-US" alt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24146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26799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https://pacificnwpublish.com/products/SSBD-Online.html</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BB252C-4602-4093-A354-B7A8448DCE6C}" type="slidenum">
              <a:rPr kumimoji="0" 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037768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dirty="0"/>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dirty="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dirty="0"/>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dirty="0"/>
              <a:t>Closing Slide</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dirty="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dirty="0"/>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23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5699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770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499840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8437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6" y="6507316"/>
            <a:ext cx="157094" cy="153888"/>
          </a:xfrm>
          <a:prstGeom prst="rect">
            <a:avLst/>
          </a:prstGeo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195771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367201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E156142-E8E9-4D3A-8DD8-7BC34940388E}"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1890350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56142-E8E9-4D3A-8DD8-7BC34940388E}"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28314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156142-E8E9-4D3A-8DD8-7BC34940388E}"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234253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156142-E8E9-4D3A-8DD8-7BC34940388E}"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1439619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156142-E8E9-4D3A-8DD8-7BC34940388E}" type="datetimeFigureOut">
              <a:rPr lang="en-US" smtClean="0"/>
              <a:t>9/12/2018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871325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156142-E8E9-4D3A-8DD8-7BC34940388E}" type="datetimeFigureOut">
              <a:rPr lang="en-US" smtClean="0"/>
              <a:t>9/12/2018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99631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56142-E8E9-4D3A-8DD8-7BC34940388E}" type="datetimeFigureOut">
              <a:rPr lang="en-US" smtClean="0"/>
              <a:t>9/12/2018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2984452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156142-E8E9-4D3A-8DD8-7BC34940388E}"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1616194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156142-E8E9-4D3A-8DD8-7BC34940388E}"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2180068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56142-E8E9-4D3A-8DD8-7BC34940388E}"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2357417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56142-E8E9-4D3A-8DD8-7BC34940388E}"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83FD32-6D17-49DF-9F1E-5BC49044EC19}" type="slidenum">
              <a:rPr lang="en-US" smtClean="0"/>
              <a:t>‹#›</a:t>
            </a:fld>
            <a:endParaRPr lang="en-US"/>
          </a:p>
        </p:txBody>
      </p:sp>
    </p:spTree>
    <p:extLst>
      <p:ext uri="{BB962C8B-B14F-4D97-AF65-F5344CB8AC3E}">
        <p14:creationId xmlns:p14="http://schemas.microsoft.com/office/powerpoint/2010/main" val="133470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F7E55-46C6-0647-BBBC-F75833E6C35C}"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0D3200C-9E70-6E42-87F0-D5878B162A7F}" type="slidenum">
              <a:rPr lang="en-US"/>
              <a:pPr>
                <a:defRPr/>
              </a:pPr>
              <a:t>‹#›</a:t>
            </a:fld>
            <a:endParaRPr lang="en-US"/>
          </a:p>
        </p:txBody>
      </p:sp>
    </p:spTree>
    <p:extLst>
      <p:ext uri="{BB962C8B-B14F-4D97-AF65-F5344CB8AC3E}">
        <p14:creationId xmlns:p14="http://schemas.microsoft.com/office/powerpoint/2010/main" val="1317655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BE1479-7359-8542-9C5F-8DAE4F8955C6}"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E37C040-99B5-1846-ACAF-82D29D8F3596}" type="slidenum">
              <a:rPr lang="en-US"/>
              <a:pPr>
                <a:defRPr/>
              </a:pPr>
              <a:t>‹#›</a:t>
            </a:fld>
            <a:endParaRPr lang="en-US"/>
          </a:p>
        </p:txBody>
      </p:sp>
    </p:spTree>
    <p:extLst>
      <p:ext uri="{BB962C8B-B14F-4D97-AF65-F5344CB8AC3E}">
        <p14:creationId xmlns:p14="http://schemas.microsoft.com/office/powerpoint/2010/main" val="4208209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CFCB25A-C14E-1A43-BF1C-CDDE1DFACA45}"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95E2E-1BD1-5F47-9647-38AE3BDC105B}" type="slidenum">
              <a:rPr lang="en-US"/>
              <a:pPr>
                <a:defRPr/>
              </a:pPr>
              <a:t>‹#›</a:t>
            </a:fld>
            <a:endParaRPr lang="en-US"/>
          </a:p>
        </p:txBody>
      </p:sp>
    </p:spTree>
    <p:extLst>
      <p:ext uri="{BB962C8B-B14F-4D97-AF65-F5344CB8AC3E}">
        <p14:creationId xmlns:p14="http://schemas.microsoft.com/office/powerpoint/2010/main" val="362267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1FEB08-F624-E64E-8D7F-DD79ECAAE174}"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C94264-9D99-424C-9828-5C60E5429AB1}" type="slidenum">
              <a:rPr lang="en-US"/>
              <a:pPr>
                <a:defRPr/>
              </a:pPr>
              <a:t>‹#›</a:t>
            </a:fld>
            <a:endParaRPr lang="en-US"/>
          </a:p>
        </p:txBody>
      </p:sp>
    </p:spTree>
    <p:extLst>
      <p:ext uri="{BB962C8B-B14F-4D97-AF65-F5344CB8AC3E}">
        <p14:creationId xmlns:p14="http://schemas.microsoft.com/office/powerpoint/2010/main" val="1779031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D445368-9A57-4540-BC4E-3CACB87397E5}" type="datetime1">
              <a:rPr lang="en-US" smtClean="0"/>
              <a:t>9/12/2018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DD7300B-D41B-6243-AE29-AA4599027678}" type="slidenum">
              <a:rPr lang="en-US"/>
              <a:pPr>
                <a:defRPr/>
              </a:pPr>
              <a:t>‹#›</a:t>
            </a:fld>
            <a:endParaRPr lang="en-US"/>
          </a:p>
        </p:txBody>
      </p:sp>
    </p:spTree>
    <p:extLst>
      <p:ext uri="{BB962C8B-B14F-4D97-AF65-F5344CB8AC3E}">
        <p14:creationId xmlns:p14="http://schemas.microsoft.com/office/powerpoint/2010/main" val="29752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572C1E-C3A5-AF4E-B56D-8A21EE939FB9}" type="datetime1">
              <a:rPr lang="en-US" smtClean="0"/>
              <a:t>9/12/2018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97616F2-BDAA-E843-8CAC-E62F0AED1C00}" type="slidenum">
              <a:rPr lang="en-US"/>
              <a:pPr>
                <a:defRPr/>
              </a:pPr>
              <a:t>‹#›</a:t>
            </a:fld>
            <a:endParaRPr lang="en-US"/>
          </a:p>
        </p:txBody>
      </p:sp>
    </p:spTree>
    <p:extLst>
      <p:ext uri="{BB962C8B-B14F-4D97-AF65-F5344CB8AC3E}">
        <p14:creationId xmlns:p14="http://schemas.microsoft.com/office/powerpoint/2010/main" val="2461401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46B831C-2B2D-8247-95EE-7EF6642A0D18}" type="datetime1">
              <a:rPr lang="en-US" smtClean="0"/>
              <a:t>9/12/2018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68C7A8-A6B9-2B4E-8DC0-37542B48F75D}" type="slidenum">
              <a:rPr lang="en-US"/>
              <a:pPr>
                <a:defRPr/>
              </a:pPr>
              <a:t>‹#›</a:t>
            </a:fld>
            <a:endParaRPr lang="en-US"/>
          </a:p>
        </p:txBody>
      </p:sp>
    </p:spTree>
    <p:extLst>
      <p:ext uri="{BB962C8B-B14F-4D97-AF65-F5344CB8AC3E}">
        <p14:creationId xmlns:p14="http://schemas.microsoft.com/office/powerpoint/2010/main" val="2291875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25A727C-D1DA-FF41-84F2-B9690A43ABB1}"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1593B57-F149-9F4D-8A35-A91322A0C1AA}" type="slidenum">
              <a:rPr lang="en-US"/>
              <a:pPr>
                <a:defRPr/>
              </a:pPr>
              <a:t>‹#›</a:t>
            </a:fld>
            <a:endParaRPr lang="en-US"/>
          </a:p>
        </p:txBody>
      </p:sp>
    </p:spTree>
    <p:extLst>
      <p:ext uri="{BB962C8B-B14F-4D97-AF65-F5344CB8AC3E}">
        <p14:creationId xmlns:p14="http://schemas.microsoft.com/office/powerpoint/2010/main" val="1549281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30905D7-9F62-344E-BE85-36B843FE0BD9}"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F98A62-3CF3-5343-BACE-9695A716DE17}" type="slidenum">
              <a:rPr lang="en-US"/>
              <a:pPr>
                <a:defRPr/>
              </a:pPr>
              <a:t>‹#›</a:t>
            </a:fld>
            <a:endParaRPr lang="en-US"/>
          </a:p>
        </p:txBody>
      </p:sp>
    </p:spTree>
    <p:extLst>
      <p:ext uri="{BB962C8B-B14F-4D97-AF65-F5344CB8AC3E}">
        <p14:creationId xmlns:p14="http://schemas.microsoft.com/office/powerpoint/2010/main" val="3020905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754AA61-1975-4949-89BB-86D47F831883}"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F1B9CC-DCF8-F24E-B652-3C0327FFCAC4}" type="slidenum">
              <a:rPr lang="en-US"/>
              <a:pPr>
                <a:defRPr/>
              </a:pPr>
              <a:t>‹#›</a:t>
            </a:fld>
            <a:endParaRPr lang="en-US"/>
          </a:p>
        </p:txBody>
      </p:sp>
    </p:spTree>
    <p:extLst>
      <p:ext uri="{BB962C8B-B14F-4D97-AF65-F5344CB8AC3E}">
        <p14:creationId xmlns:p14="http://schemas.microsoft.com/office/powerpoint/2010/main" val="326900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C63ED19-6ED4-2142-B9DE-323E7A3E9390}"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871D0A-56B1-8943-B5F8-300CE25438E4}" type="slidenum">
              <a:rPr lang="en-US"/>
              <a:pPr>
                <a:defRPr/>
              </a:pPr>
              <a:t>‹#›</a:t>
            </a:fld>
            <a:endParaRPr lang="en-US"/>
          </a:p>
        </p:txBody>
      </p:sp>
    </p:spTree>
    <p:extLst>
      <p:ext uri="{BB962C8B-B14F-4D97-AF65-F5344CB8AC3E}">
        <p14:creationId xmlns:p14="http://schemas.microsoft.com/office/powerpoint/2010/main" val="343940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4ED277B1-45E8-3640-BC03-048C0520ABFE}" type="datetime1">
              <a:rPr lang="en-US" smtClean="0"/>
              <a:t>9/12/2018</a:t>
            </a:fld>
            <a:endParaRPr lang="en-US"/>
          </a:p>
        </p:txBody>
      </p:sp>
      <p:sp>
        <p:nvSpPr>
          <p:cNvPr id="4" name="Rectangle 3"/>
          <p:cNvSpPr>
            <a:spLocks noGrp="1"/>
          </p:cNvSpPr>
          <p:nvPr>
            <p:ph type="sldNum"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FB2EDB89-B189-8A49-AAFB-8B2CD9AA4DFE}" type="slidenum">
              <a:rPr lang="en-US"/>
              <a:pPr>
                <a:defRPr/>
              </a:pPr>
              <a:t>‹#›</a:t>
            </a:fld>
            <a:endParaRPr lang="en-US"/>
          </a:p>
        </p:txBody>
      </p:sp>
      <p:sp>
        <p:nvSpPr>
          <p:cNvPr id="5" name="Rectangle 4"/>
          <p:cNvSpPr>
            <a:spLocks noGrp="1"/>
          </p:cNvSpPr>
          <p:nvPr>
            <p:ph type="ftr"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1104050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6F35CDE4-DBB7-384D-A9F9-194FD7AF6377}" type="datetime1">
              <a:rPr lang="en-US" smtClean="0"/>
              <a:t>9/12/2018</a:t>
            </a:fld>
            <a:endParaRPr lang="en-US"/>
          </a:p>
        </p:txBody>
      </p:sp>
      <p:sp>
        <p:nvSpPr>
          <p:cNvPr id="5" name="Rectangle 4"/>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C306651A-8F66-3342-ACB4-40ED813AF191}" type="slidenum">
              <a:rPr lang="en-US"/>
              <a:pPr>
                <a:defRPr/>
              </a:pPr>
              <a:t>‹#›</a:t>
            </a:fld>
            <a:endParaRPr lang="en-US"/>
          </a:p>
        </p:txBody>
      </p:sp>
      <p:sp>
        <p:nvSpPr>
          <p:cNvPr id="6" name="Rectangle 5"/>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2967898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A2665582-52BB-8442-B6F1-700C9262B2CF}" type="datetime1">
              <a:rPr lang="en-US" smtClean="0"/>
              <a:t>9/12/2018</a:t>
            </a:fld>
            <a:endParaRPr lang="en-US"/>
          </a:p>
        </p:txBody>
      </p:sp>
      <p:sp>
        <p:nvSpPr>
          <p:cNvPr id="4" name="Footer Placeholder 21"/>
          <p:cNvSpPr>
            <a:spLocks noGrp="1"/>
          </p:cNvSpPr>
          <p:nvPr>
            <p:ph type="ftr" sz="quarter" idx="11"/>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5A8D9943-3AFB-6840-9D26-7489F3511002}" type="slidenum">
              <a:rPr lang="en-US"/>
              <a:pPr>
                <a:defRPr/>
              </a:pPr>
              <a:t>‹#›</a:t>
            </a:fld>
            <a:endParaRPr lang="en-US"/>
          </a:p>
        </p:txBody>
      </p:sp>
    </p:spTree>
    <p:extLst>
      <p:ext uri="{BB962C8B-B14F-4D97-AF65-F5344CB8AC3E}">
        <p14:creationId xmlns:p14="http://schemas.microsoft.com/office/powerpoint/2010/main" val="3412729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BF7F8373-5352-B94B-98E7-1426A3CDC67C}" type="datetime1">
              <a:rPr lang="en-US" smtClean="0"/>
              <a:t>9/12/2018</a:t>
            </a:fld>
            <a:endParaRPr lang="en-US"/>
          </a:p>
        </p:txBody>
      </p:sp>
      <p:sp>
        <p:nvSpPr>
          <p:cNvPr id="6" name="Rectangle 5"/>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24EE83B7-E30D-314B-8414-EB38EFD4B472}" type="slidenum">
              <a:rPr lang="en-US"/>
              <a:pPr>
                <a:defRPr/>
              </a:pPr>
              <a:t>‹#›</a:t>
            </a:fld>
            <a:endParaRPr lang="en-US"/>
          </a:p>
        </p:txBody>
      </p:sp>
      <p:sp>
        <p:nvSpPr>
          <p:cNvPr id="7" name="Rectangle 6"/>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101422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8" descr="CI3T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80785" y="762000"/>
            <a:ext cx="59732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5842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D346BE-72A2-4142-8F7C-76E539D9927E}" type="datetime1">
              <a:rPr lang="en-US" smtClean="0"/>
              <a:t>9/12/2018</a:t>
            </a:fld>
            <a:endParaRPr lang="en-US"/>
          </a:p>
        </p:txBody>
      </p:sp>
      <p:sp>
        <p:nvSpPr>
          <p:cNvPr id="7" name="Footer Placeholder 4"/>
          <p:cNvSpPr>
            <a:spLocks noGrp="1"/>
          </p:cNvSpPr>
          <p:nvPr>
            <p:ph type="ftr" sz="quarter" idx="11"/>
          </p:nvPr>
        </p:nvSpPr>
        <p:spPr>
          <a:xfrm>
            <a:off x="4165600" y="60960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84328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D3F0095-2924-A64B-A2E3-FCBB10EF1D13}" type="slidenum">
              <a:rPr lang="en-US"/>
              <a:pPr>
                <a:defRPr/>
              </a:pPr>
              <a:t>‹#›</a:t>
            </a:fld>
            <a:endParaRPr lang="en-US"/>
          </a:p>
        </p:txBody>
      </p:sp>
    </p:spTree>
    <p:extLst>
      <p:ext uri="{BB962C8B-B14F-4D97-AF65-F5344CB8AC3E}">
        <p14:creationId xmlns:p14="http://schemas.microsoft.com/office/powerpoint/2010/main" val="1184274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
        <p:nvSpPr>
          <p:cNvPr id="4" name="Slide Number Placeholder 5"/>
          <p:cNvSpPr>
            <a:spLocks noGrp="1"/>
          </p:cNvSpPr>
          <p:nvPr>
            <p:ph type="sldNum" sz="quarter" idx="10"/>
          </p:nvPr>
        </p:nvSpPr>
        <p:spPr>
          <a:xfrm>
            <a:off x="8534400" y="65024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fld id="{730C82C7-C909-D74F-BCDE-C1E5E0060046}" type="slidenum">
              <a:rPr lang="en-US"/>
              <a:pPr>
                <a:defRPr/>
              </a:pPr>
              <a:t>‹#›</a:t>
            </a:fld>
            <a:endParaRPr lang="en-US" dirty="0"/>
          </a:p>
        </p:txBody>
      </p:sp>
    </p:spTree>
    <p:extLst>
      <p:ext uri="{BB962C8B-B14F-4D97-AF65-F5344CB8AC3E}">
        <p14:creationId xmlns:p14="http://schemas.microsoft.com/office/powerpoint/2010/main" val="33494835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8940800" y="64770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r>
              <a:rPr lang="en-US"/>
              <a:t>MTSS: CI3T II Professional Learning </a:t>
            </a:r>
            <a:fld id="{F2416237-90A7-B44E-86EF-487CF226AEE9}" type="slidenum">
              <a:rPr lang="en-US"/>
              <a:pPr>
                <a:defRPr/>
              </a:pPr>
              <a:t>‹#›</a:t>
            </a:fld>
            <a:endParaRPr lang="en-US"/>
          </a:p>
        </p:txBody>
      </p:sp>
    </p:spTree>
    <p:extLst>
      <p:ext uri="{BB962C8B-B14F-4D97-AF65-F5344CB8AC3E}">
        <p14:creationId xmlns:p14="http://schemas.microsoft.com/office/powerpoint/2010/main" val="285478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4B43D75-0395-DE4B-AAA0-34DFEDEC9394}"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63388C43-330F-E143-B4B6-1DD88C9966EC}" type="slidenum">
              <a:rPr lang="en-US"/>
              <a:pPr>
                <a:defRPr/>
              </a:pPr>
              <a:t>‹#›</a:t>
            </a:fld>
            <a:endParaRPr lang="en-US"/>
          </a:p>
        </p:txBody>
      </p:sp>
    </p:spTree>
    <p:extLst>
      <p:ext uri="{BB962C8B-B14F-4D97-AF65-F5344CB8AC3E}">
        <p14:creationId xmlns:p14="http://schemas.microsoft.com/office/powerpoint/2010/main" val="1471933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419C98A-E788-BD4D-9050-8DF20E3CE1E7}"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01168DB-0995-8544-90D7-0CCE694B855C}" type="slidenum">
              <a:rPr lang="en-US"/>
              <a:pPr>
                <a:defRPr/>
              </a:pPr>
              <a:t>‹#›</a:t>
            </a:fld>
            <a:endParaRPr lang="en-US"/>
          </a:p>
        </p:txBody>
      </p:sp>
    </p:spTree>
    <p:extLst>
      <p:ext uri="{BB962C8B-B14F-4D97-AF65-F5344CB8AC3E}">
        <p14:creationId xmlns:p14="http://schemas.microsoft.com/office/powerpoint/2010/main" val="3763470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CC3FD0-25FD-A941-B1A3-99E0BA1223C5}"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DD2FD474-3258-EA45-A457-6945E12C66A3}" type="slidenum">
              <a:rPr lang="en-US"/>
              <a:pPr>
                <a:defRPr/>
              </a:pPr>
              <a:t>‹#›</a:t>
            </a:fld>
            <a:endParaRPr lang="en-US"/>
          </a:p>
        </p:txBody>
      </p:sp>
    </p:spTree>
    <p:extLst>
      <p:ext uri="{BB962C8B-B14F-4D97-AF65-F5344CB8AC3E}">
        <p14:creationId xmlns:p14="http://schemas.microsoft.com/office/powerpoint/2010/main" val="866026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61AA03-3A83-7244-84C1-FDE35A23C1B7}"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B6EFF1F1-0B77-FA48-9934-6CE4A8157CB1}" type="slidenum">
              <a:rPr lang="en-US"/>
              <a:pPr>
                <a:defRPr/>
              </a:pPr>
              <a:t>‹#›</a:t>
            </a:fld>
            <a:endParaRPr lang="en-US"/>
          </a:p>
        </p:txBody>
      </p:sp>
    </p:spTree>
    <p:extLst>
      <p:ext uri="{BB962C8B-B14F-4D97-AF65-F5344CB8AC3E}">
        <p14:creationId xmlns:p14="http://schemas.microsoft.com/office/powerpoint/2010/main" val="3568669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2EB64C5-8202-B54C-AB0E-1BB698054051}" type="datetime1">
              <a:rPr lang="en-US" smtClean="0"/>
              <a:t>9/12/2018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10648A1-FDB2-6B4E-B395-FA9DD9CE7CA8}" type="slidenum">
              <a:rPr lang="en-US"/>
              <a:pPr>
                <a:defRPr/>
              </a:pPr>
              <a:t>‹#›</a:t>
            </a:fld>
            <a:endParaRPr lang="en-US"/>
          </a:p>
        </p:txBody>
      </p:sp>
    </p:spTree>
    <p:extLst>
      <p:ext uri="{BB962C8B-B14F-4D97-AF65-F5344CB8AC3E}">
        <p14:creationId xmlns:p14="http://schemas.microsoft.com/office/powerpoint/2010/main" val="3122927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DB0885D-0735-2843-9022-D55A15713944}" type="datetime1">
              <a:rPr lang="en-US" smtClean="0"/>
              <a:t>9/12/2018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5ACD310-EC12-0C41-9369-CDAEC6162ECA}" type="slidenum">
              <a:rPr lang="en-US"/>
              <a:pPr>
                <a:defRPr/>
              </a:pPr>
              <a:t>‹#›</a:t>
            </a:fld>
            <a:endParaRPr lang="en-US"/>
          </a:p>
        </p:txBody>
      </p:sp>
    </p:spTree>
    <p:extLst>
      <p:ext uri="{BB962C8B-B14F-4D97-AF65-F5344CB8AC3E}">
        <p14:creationId xmlns:p14="http://schemas.microsoft.com/office/powerpoint/2010/main" val="1118423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17BC846-F5EE-A841-8EFA-A8696C0C937E}" type="datetime1">
              <a:rPr lang="en-US" smtClean="0"/>
              <a:t>9/12/2018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7AE14E59-E2FC-E248-BE0E-E91978E82AB9}" type="slidenum">
              <a:rPr lang="en-US"/>
              <a:pPr>
                <a:defRPr/>
              </a:pPr>
              <a:t>‹#›</a:t>
            </a:fld>
            <a:endParaRPr lang="en-US"/>
          </a:p>
        </p:txBody>
      </p:sp>
    </p:spTree>
    <p:extLst>
      <p:ext uri="{BB962C8B-B14F-4D97-AF65-F5344CB8AC3E}">
        <p14:creationId xmlns:p14="http://schemas.microsoft.com/office/powerpoint/2010/main" val="102531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FD6DDA4-2BE3-B940-B75A-78756D07B83C}"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00D2439-39D3-6D49-BC99-782B05308596}" type="slidenum">
              <a:rPr lang="en-US"/>
              <a:pPr>
                <a:defRPr/>
              </a:pPr>
              <a:t>‹#›</a:t>
            </a:fld>
            <a:endParaRPr lang="en-US"/>
          </a:p>
        </p:txBody>
      </p:sp>
    </p:spTree>
    <p:extLst>
      <p:ext uri="{BB962C8B-B14F-4D97-AF65-F5344CB8AC3E}">
        <p14:creationId xmlns:p14="http://schemas.microsoft.com/office/powerpoint/2010/main" val="1400166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515E8A2-1E01-A043-9874-58E6283FE91A}" type="datetime1">
              <a:rPr lang="en-US" smtClean="0"/>
              <a:t>9/12/2018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E3A901A4-DDF4-8149-A594-0F04B4820711}" type="slidenum">
              <a:rPr lang="en-US"/>
              <a:pPr>
                <a:defRPr/>
              </a:pPr>
              <a:t>‹#›</a:t>
            </a:fld>
            <a:endParaRPr lang="en-US"/>
          </a:p>
        </p:txBody>
      </p:sp>
    </p:spTree>
    <p:extLst>
      <p:ext uri="{BB962C8B-B14F-4D97-AF65-F5344CB8AC3E}">
        <p14:creationId xmlns:p14="http://schemas.microsoft.com/office/powerpoint/2010/main" val="2760898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2F4140E-0F5E-C245-ADE6-5236F0AC1C1F}"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411D60E9-5640-C24D-B73B-412959AFC684}" type="slidenum">
              <a:rPr lang="en-US"/>
              <a:pPr>
                <a:defRPr/>
              </a:pPr>
              <a:t>‹#›</a:t>
            </a:fld>
            <a:endParaRPr lang="en-US"/>
          </a:p>
        </p:txBody>
      </p:sp>
    </p:spTree>
    <p:extLst>
      <p:ext uri="{BB962C8B-B14F-4D97-AF65-F5344CB8AC3E}">
        <p14:creationId xmlns:p14="http://schemas.microsoft.com/office/powerpoint/2010/main" val="2438538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3FC80F-DEF8-3746-89C1-B5F1DC441944}" type="datetime1">
              <a:rPr lang="en-US" smtClean="0"/>
              <a:t>9/12/2018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8621B758-A713-9341-BFDB-CA3B9485A502}" type="slidenum">
              <a:rPr lang="en-US"/>
              <a:pPr>
                <a:defRPr/>
              </a:pPr>
              <a:t>‹#›</a:t>
            </a:fld>
            <a:endParaRPr lang="en-US"/>
          </a:p>
        </p:txBody>
      </p:sp>
    </p:spTree>
    <p:extLst>
      <p:ext uri="{BB962C8B-B14F-4D97-AF65-F5344CB8AC3E}">
        <p14:creationId xmlns:p14="http://schemas.microsoft.com/office/powerpoint/2010/main" val="3339611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359F7154-7175-CD49-B83B-7F30FD776252}" type="datetime1">
              <a:rPr lang="en-US" smtClean="0"/>
              <a:t>9/12/2018</a:t>
            </a:fld>
            <a:endParaRPr lang="en-US"/>
          </a:p>
        </p:txBody>
      </p:sp>
      <p:sp>
        <p:nvSpPr>
          <p:cNvPr id="4" name="Slide Number Placeholder 3"/>
          <p:cNvSpPr>
            <a:spLocks noGrp="1"/>
          </p:cNvSpPr>
          <p:nvPr>
            <p:ph type="sldNum" sz="quarter" idx="11"/>
          </p:nvPr>
        </p:nvSpPr>
        <p:spPr>
          <a:xfrm>
            <a:off x="8737600" y="6356351"/>
            <a:ext cx="2844800" cy="365125"/>
          </a:xfrm>
        </p:spPr>
        <p:txBody>
          <a:bodyPr wrap="square" numCol="1" anchor="t" anchorCtr="0" compatLnSpc="1">
            <a:prstTxWarp prst="textNoShape">
              <a:avLst/>
            </a:prstTxWarp>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858CB4-8392-214E-AF89-2F6F4805CD26}" type="slidenum">
              <a:rPr lang="en-US" altLang="en-US"/>
              <a:pPr>
                <a:defRPr/>
              </a:pPr>
              <a:t>‹#›</a:t>
            </a:fld>
            <a:endParaRPr lang="en-US" altLang="en-US"/>
          </a:p>
        </p:txBody>
      </p:sp>
      <p:sp>
        <p:nvSpPr>
          <p:cNvPr id="5" name="Rectangle 4"/>
          <p:cNvSpPr>
            <a:spLocks noGrp="1"/>
          </p:cNvSpPr>
          <p:nvPr>
            <p:ph type="ftr" sz="quarter" idx="12"/>
          </p:nvPr>
        </p:nvSpPr>
        <p:spPr>
          <a:xfrm>
            <a:off x="4165600" y="635635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3110821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7721601" y="6405564"/>
            <a:ext cx="4059767"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D64807A-8DE4-AB45-A09C-442BB1A3CD4E}" type="datetime1">
              <a:rPr lang="en-US" smtClean="0"/>
              <a:t>9/12/2018</a:t>
            </a:fld>
            <a:endParaRPr lang="en-US"/>
          </a:p>
        </p:txBody>
      </p:sp>
      <p:sp>
        <p:nvSpPr>
          <p:cNvPr id="5" name="Rectangle 10"/>
          <p:cNvSpPr>
            <a:spLocks noGrp="1" noChangeArrowheads="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610600" y="6356351"/>
            <a:ext cx="2743200" cy="365125"/>
          </a:xfrm>
        </p:spPr>
        <p:txBody>
          <a:bodyPr/>
          <a:lstStyle>
            <a:lvl1pPr eaLnBrk="0" fontAlgn="base" hangingPunct="0">
              <a:spcBef>
                <a:spcPct val="0"/>
              </a:spcBef>
              <a:spcAft>
                <a:spcPct val="0"/>
              </a:spcAft>
              <a:defRPr>
                <a:solidFill>
                  <a:srgbClr val="B32C16">
                    <a:shade val="75000"/>
                  </a:srgbClr>
                </a:solidFill>
                <a:latin typeface="Verdana" panose="020B0604030504040204" pitchFamily="34" charset="0"/>
                <a:ea typeface="MS PGothic" panose="020B0600070205080204" pitchFamily="34" charset="-128"/>
              </a:defRPr>
            </a:lvl1pPr>
          </a:lstStyle>
          <a:p>
            <a:pPr>
              <a:defRPr/>
            </a:pPr>
            <a:fld id="{5EC3583C-428A-1246-97EF-3196C9A825E8}" type="slidenum">
              <a:rPr lang="en-US"/>
              <a:pPr>
                <a:defRPr/>
              </a:pPr>
              <a:t>‹#›</a:t>
            </a:fld>
            <a:endParaRPr lang="en-US"/>
          </a:p>
        </p:txBody>
      </p:sp>
    </p:spTree>
    <p:extLst>
      <p:ext uri="{BB962C8B-B14F-4D97-AF65-F5344CB8AC3E}">
        <p14:creationId xmlns:p14="http://schemas.microsoft.com/office/powerpoint/2010/main" val="3964449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42231915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399836896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1312050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95236915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46051926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9/12/2018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386203647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9/12/2018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36706121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9/12/2018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29162637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387606313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3512528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166652352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820674200"/>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9/12/2018</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13028174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9/12/2018</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88985391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9/12/2018</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86223180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27867820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626930165"/>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992786161"/>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59753392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47477043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9/12/2018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278962896"/>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9/12/2018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99359869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9/12/2018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1905656760"/>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386132190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9/12/2018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677810007"/>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1044729736"/>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9/12/2018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1886917421"/>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9/12/2018</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57216063"/>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9/12/2018</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192358857"/>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9/12/2018</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2767862007"/>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2450535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7770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6.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6.png"/><Relationship Id="rId2" Type="http://schemas.openxmlformats.org/officeDocument/2006/relationships/slideLayout" Target="../slideLayouts/slideLayout67.xml"/><Relationship Id="rId16" Type="http://schemas.openxmlformats.org/officeDocument/2006/relationships/theme" Target="../theme/theme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6.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 id="2147483816" r:id="rId17"/>
    <p:sldLayoutId id="2147483817" r:id="rId18"/>
    <p:sldLayoutId id="2147483818" r:id="rId19"/>
    <p:sldLayoutId id="2147483819" r:id="rId20"/>
    <p:sldLayoutId id="2147483820" r:id="rId21"/>
    <p:sldLayoutId id="2147483821" r:id="rId22"/>
    <p:sldLayoutId id="2147483901" r:id="rId23"/>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156142-E8E9-4D3A-8DD8-7BC34940388E}" type="datetimeFigureOut">
              <a:rPr lang="en-US" smtClean="0"/>
              <a:t>9/12/2018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83FD32-6D17-49DF-9F1E-5BC49044EC19}" type="slidenum">
              <a:rPr lang="en-US" smtClean="0"/>
              <a:t>‹#›</a:t>
            </a:fld>
            <a:endParaRPr lang="en-US"/>
          </a:p>
        </p:txBody>
      </p:sp>
    </p:spTree>
    <p:extLst>
      <p:ext uri="{BB962C8B-B14F-4D97-AF65-F5344CB8AC3E}">
        <p14:creationId xmlns:p14="http://schemas.microsoft.com/office/powerpoint/2010/main" val="82867794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C2993EF-75A1-8E4D-9479-3465C765912F}" type="datetime1">
              <a:rPr lang="en-US" smtClean="0"/>
              <a:t>9/12/2018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43A778B9-BB8D-4A4F-ACF4-77F3EB225195}" type="slidenum">
              <a:rPr lang="en-US"/>
              <a:pPr>
                <a:defRPr/>
              </a:pPr>
              <a:t>‹#›</a:t>
            </a:fld>
            <a:endParaRPr lang="en-US"/>
          </a:p>
        </p:txBody>
      </p:sp>
    </p:spTree>
    <p:extLst>
      <p:ext uri="{BB962C8B-B14F-4D97-AF65-F5344CB8AC3E}">
        <p14:creationId xmlns:p14="http://schemas.microsoft.com/office/powerpoint/2010/main" val="82949624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5">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6148"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83FF3491-9556-8A4E-B37B-52C751EEE7F3}" type="datetime1">
              <a:rPr lang="en-US" smtClean="0"/>
              <a:t>9/12/2018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7969251" y="6356351"/>
            <a:ext cx="33845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ES Implementation</a:t>
            </a:r>
            <a:fld id="{C973C599-D54F-224A-B73D-B8DC1AF8C602}" type="slidenum">
              <a:rPr lang="en-US"/>
              <a:pPr>
                <a:defRPr/>
              </a:pPr>
              <a:t>‹#›</a:t>
            </a:fld>
            <a:endParaRPr lang="en-US"/>
          </a:p>
        </p:txBody>
      </p:sp>
    </p:spTree>
    <p:extLst>
      <p:ext uri="{BB962C8B-B14F-4D97-AF65-F5344CB8AC3E}">
        <p14:creationId xmlns:p14="http://schemas.microsoft.com/office/powerpoint/2010/main" val="110436641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9/12/2018</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312128379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9">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9/12/2018</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31868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diagramColors" Target="../diagrams/colors3.xml"/><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65.xml"/><Relationship Id="rId6" Type="http://schemas.openxmlformats.org/officeDocument/2006/relationships/diagramQuickStyle" Target="../diagrams/quickStyle3.xml"/><Relationship Id="rId11" Type="http://schemas.openxmlformats.org/officeDocument/2006/relationships/image" Target="../media/image35.png"/><Relationship Id="rId5" Type="http://schemas.openxmlformats.org/officeDocument/2006/relationships/diagramLayout" Target="../diagrams/layout3.xm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diagramData" Target="../diagrams/data3.xml"/><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wmf"/><Relationship Id="rId2" Type="http://schemas.openxmlformats.org/officeDocument/2006/relationships/image" Target="../media/image43.jpeg"/><Relationship Id="rId1" Type="http://schemas.openxmlformats.org/officeDocument/2006/relationships/slideLayout" Target="../slideLayouts/slideLayout6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3.xml"/><Relationship Id="rId1" Type="http://schemas.openxmlformats.org/officeDocument/2006/relationships/vmlDrawing" Target="../drawings/vmlDrawing1.v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60.png"/><Relationship Id="rId7" Type="http://schemas.openxmlformats.org/officeDocument/2006/relationships/diagramData" Target="../diagrams/data4.xml"/><Relationship Id="rId12"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3.xml"/><Relationship Id="rId6" Type="http://schemas.openxmlformats.org/officeDocument/2006/relationships/image" Target="../media/image63.jpeg"/><Relationship Id="rId11" Type="http://schemas.microsoft.com/office/2007/relationships/diagramDrawing" Target="../diagrams/drawing4.xml"/><Relationship Id="rId5" Type="http://schemas.openxmlformats.org/officeDocument/2006/relationships/image" Target="../media/image62.png"/><Relationship Id="rId10" Type="http://schemas.openxmlformats.org/officeDocument/2006/relationships/diagramColors" Target="../diagrams/colors4.xml"/><Relationship Id="rId4" Type="http://schemas.openxmlformats.org/officeDocument/2006/relationships/image" Target="../media/image61.png"/><Relationship Id="rId9"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76.jpe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hyperlink" Target="https://intensiveintervention.org/about-charts-Technical-Review-Committee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intensiveintervention.org/about-charts-review-proces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intensiveintervention.org/about-charts-review-proces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hyperlink" Target="https://charts.intensiveintervention.org/chart/academic-screening" TargetMode="External"/><Relationship Id="rId7" Type="http://schemas.openxmlformats.org/officeDocument/2006/relationships/hyperlink" Target="https://charts.intensiveintervention.org/chart/behavioral-intervention-char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charts.intensiveintervention.org/chart/instructional-intervention-tools" TargetMode="External"/><Relationship Id="rId5" Type="http://schemas.openxmlformats.org/officeDocument/2006/relationships/hyperlink" Target="https://charts.intensiveintervention.org/chart/behavioral-progress-monitoring-tools" TargetMode="External"/><Relationship Id="rId4" Type="http://schemas.openxmlformats.org/officeDocument/2006/relationships/hyperlink" Target="https://charts.intensiveintervention.org/chart/progress-monitori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893" y="375129"/>
            <a:ext cx="9653666" cy="2387600"/>
          </a:xfrm>
        </p:spPr>
        <p:txBody>
          <a:bodyPr/>
          <a:lstStyle/>
          <a:p>
            <a:r>
              <a:rPr lang="en-US" dirty="0"/>
              <a:t>The Role of Behavior Screening in Tiered Systems of Support</a:t>
            </a:r>
          </a:p>
        </p:txBody>
      </p:sp>
      <p:sp>
        <p:nvSpPr>
          <p:cNvPr id="3" name="Subtitle 2"/>
          <p:cNvSpPr>
            <a:spLocks noGrp="1"/>
          </p:cNvSpPr>
          <p:nvPr>
            <p:ph type="subTitle" idx="1"/>
          </p:nvPr>
        </p:nvSpPr>
        <p:spPr>
          <a:xfrm>
            <a:off x="2709040" y="2837328"/>
            <a:ext cx="7446341" cy="1453519"/>
          </a:xfrm>
        </p:spPr>
        <p:txBody>
          <a:bodyPr>
            <a:normAutofit/>
          </a:bodyPr>
          <a:lstStyle/>
          <a:p>
            <a:r>
              <a:rPr lang="en-US" sz="2400" dirty="0"/>
              <a:t>Kathleen Lynne Lane, University of Kansas</a:t>
            </a:r>
          </a:p>
          <a:p>
            <a:r>
              <a:rPr lang="en-US" sz="2400" dirty="0"/>
              <a:t>Amy Peterson, National Center on Intensive Intervention</a:t>
            </a:r>
          </a:p>
        </p:txBody>
      </p:sp>
      <p:sp>
        <p:nvSpPr>
          <p:cNvPr id="8" name="Subtitle 2"/>
          <p:cNvSpPr txBox="1">
            <a:spLocks/>
          </p:cNvSpPr>
          <p:nvPr/>
        </p:nvSpPr>
        <p:spPr>
          <a:xfrm>
            <a:off x="6798647" y="6026925"/>
            <a:ext cx="4183117" cy="71770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dirty="0">
                <a:ln w="0"/>
                <a:solidFill>
                  <a:srgbClr val="5B9BD5"/>
                </a:solidFill>
                <a:effectLst>
                  <a:outerShdw blurRad="38100" dist="25400" dir="5400000" algn="ctr" rotWithShape="0">
                    <a:srgbClr val="6E747A">
                      <a:alpha val="43000"/>
                    </a:srgbClr>
                  </a:outerShdw>
                </a:effectLst>
                <a:latin typeface="Calibri" panose="020F0502020204030204"/>
              </a:rPr>
              <a:t>www.intensiveintervention.org</a:t>
            </a:r>
          </a:p>
        </p:txBody>
      </p:sp>
      <p:pic>
        <p:nvPicPr>
          <p:cNvPr id="5" name="Picture 4" descr="Screenshot of NCII's website homepage">
            <a:extLst>
              <a:ext uri="{FF2B5EF4-FFF2-40B4-BE49-F238E27FC236}">
                <a16:creationId xmlns:a16="http://schemas.microsoft.com/office/drawing/2014/main" id="{20C5C87C-CCC9-4B00-B339-2C308F49FCF2}"/>
              </a:ext>
            </a:extLst>
          </p:cNvPr>
          <p:cNvPicPr>
            <a:picLocks noChangeAspect="1"/>
          </p:cNvPicPr>
          <p:nvPr/>
        </p:nvPicPr>
        <p:blipFill>
          <a:blip r:embed="rId3"/>
          <a:stretch>
            <a:fillRect/>
          </a:stretch>
        </p:blipFill>
        <p:spPr>
          <a:xfrm>
            <a:off x="6798647" y="3633277"/>
            <a:ext cx="4183117" cy="2417700"/>
          </a:xfrm>
          <a:prstGeom prst="rect">
            <a:avLst/>
          </a:prstGeom>
        </p:spPr>
      </p:pic>
      <p:pic>
        <p:nvPicPr>
          <p:cNvPr id="9" name="Picture 8" descr="A logo for Division for research at the council for exceptional children">
            <a:extLst>
              <a:ext uri="{FF2B5EF4-FFF2-40B4-BE49-F238E27FC236}">
                <a16:creationId xmlns:a16="http://schemas.microsoft.com/office/drawing/2014/main" id="{F2B4E404-0FAD-4C2D-BB00-B6B83A90F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5464" y="129896"/>
            <a:ext cx="2376022" cy="811840"/>
          </a:xfrm>
          <a:prstGeom prst="rect">
            <a:avLst/>
          </a:prstGeom>
        </p:spPr>
      </p:pic>
      <p:pic>
        <p:nvPicPr>
          <p:cNvPr id="11" name="Picture 10" descr="NCII logo">
            <a:extLst>
              <a:ext uri="{FF2B5EF4-FFF2-40B4-BE49-F238E27FC236}">
                <a16:creationId xmlns:a16="http://schemas.microsoft.com/office/drawing/2014/main" id="{6F830090-E66D-41A7-99CB-4714C8E73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76" y="113370"/>
            <a:ext cx="4853497" cy="987880"/>
          </a:xfrm>
          <a:prstGeom prst="rect">
            <a:avLst/>
          </a:prstGeom>
        </p:spPr>
      </p:pic>
      <p:pic>
        <p:nvPicPr>
          <p:cNvPr id="12" name="Picture 11" descr="A screenshot of NCII's tools charts">
            <a:extLst>
              <a:ext uri="{FF2B5EF4-FFF2-40B4-BE49-F238E27FC236}">
                <a16:creationId xmlns:a16="http://schemas.microsoft.com/office/drawing/2014/main" id="{2929BC3C-7881-4A24-9407-6369664B41E1}"/>
              </a:ext>
            </a:extLst>
          </p:cNvPr>
          <p:cNvPicPr>
            <a:picLocks noChangeAspect="1"/>
          </p:cNvPicPr>
          <p:nvPr/>
        </p:nvPicPr>
        <p:blipFill>
          <a:blip r:embed="rId6"/>
          <a:stretch>
            <a:fillRect/>
          </a:stretch>
        </p:blipFill>
        <p:spPr>
          <a:xfrm>
            <a:off x="218578" y="4217637"/>
            <a:ext cx="4382233" cy="1833340"/>
          </a:xfrm>
          <a:prstGeom prst="rect">
            <a:avLst/>
          </a:prstGeom>
        </p:spPr>
      </p:pic>
      <p:pic>
        <p:nvPicPr>
          <p:cNvPr id="6" name="Picture 5" descr="A screenshot of different screening tools"/>
          <p:cNvPicPr>
            <a:picLocks noChangeAspect="1"/>
          </p:cNvPicPr>
          <p:nvPr/>
        </p:nvPicPr>
        <p:blipFill>
          <a:blip r:embed="rId7"/>
          <a:stretch>
            <a:fillRect/>
          </a:stretch>
        </p:blipFill>
        <p:spPr>
          <a:xfrm>
            <a:off x="4454351" y="4737404"/>
            <a:ext cx="2344296" cy="1745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8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1" descr="A picture of an implementation manual for integrating MTSS in a school. "/>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6950" y="234950"/>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263171" name="Picture 3" descr="A picture of an implementation manual for integrating MTSS in a school. "/>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794024">
            <a:off x="5233988" y="385764"/>
            <a:ext cx="3175000" cy="3419475"/>
          </a:xfrm>
          <a:prstGeom prst="rect">
            <a:avLst/>
          </a:prstGeom>
          <a:solidFill>
            <a:schemeClr val="bg1"/>
          </a:solidFill>
          <a:ln w="12700">
            <a:solidFill>
              <a:schemeClr val="tx1"/>
            </a:solidFill>
            <a:miter lim="800000"/>
            <a:headEnd/>
            <a:tailEnd/>
          </a:ln>
        </p:spPr>
      </p:pic>
      <p:pic>
        <p:nvPicPr>
          <p:cNvPr id="2" name="Picture 1" descr="A picture of an implementation manual for integrating MTSS in a school.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19138">
            <a:off x="2778126" y="3271839"/>
            <a:ext cx="2633663" cy="3443287"/>
          </a:xfrm>
          <a:prstGeom prst="rect">
            <a:avLst/>
          </a:prstGeom>
          <a:ln w="15875">
            <a:solidFill>
              <a:schemeClr val="accent1">
                <a:shade val="50000"/>
              </a:schemeClr>
            </a:solidFill>
          </a:ln>
        </p:spPr>
      </p:pic>
      <p:pic>
        <p:nvPicPr>
          <p:cNvPr id="263173" name="Picture 2" descr="A picture of an implementation manual for integrating MTSS in a school. "/>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119812">
            <a:off x="4414838" y="2314576"/>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picture of an implementation manual for integrating MTSS in a school. "/>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3617">
            <a:off x="6042558" y="4261409"/>
            <a:ext cx="2174875" cy="2492375"/>
          </a:xfrm>
          <a:prstGeom prst="rect">
            <a:avLst/>
          </a:prstGeom>
          <a:ln w="19050">
            <a:solidFill>
              <a:schemeClr val="accent1">
                <a:shade val="50000"/>
              </a:schemeClr>
            </a:solidFill>
          </a:ln>
        </p:spPr>
      </p:pic>
      <p:pic>
        <p:nvPicPr>
          <p:cNvPr id="7" name="Picture 6" descr="A picture of an implementation manual for integrating MTSS in a school. "/>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67904">
            <a:off x="1414463" y="1958975"/>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8" name="Picture 7" descr="A picture of an implementation manual for integrating MTSS in a school. "/>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66975">
            <a:off x="7369176" y="1290639"/>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9" name="Picture 8" descr="A picture of an implementation manual for integrating MTSS in a school. "/>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21422946">
            <a:off x="6805109" y="2011842"/>
            <a:ext cx="3676650" cy="4845050"/>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C23A78AC-E74B-4F79-9FB8-ECED74ACCECC}"/>
              </a:ext>
            </a:extLst>
          </p:cNvPr>
          <p:cNvSpPr>
            <a:spLocks noGrp="1"/>
          </p:cNvSpPr>
          <p:nvPr>
            <p:ph type="title"/>
          </p:nvPr>
        </p:nvSpPr>
        <p:spPr/>
        <p:txBody>
          <a:bodyPr/>
          <a:lstStyle/>
          <a:p>
            <a:r>
              <a:rPr lang="en-US" dirty="0"/>
              <a:t>Materials</a:t>
            </a:r>
          </a:p>
        </p:txBody>
      </p:sp>
    </p:spTree>
    <p:extLst>
      <p:ext uri="{BB962C8B-B14F-4D97-AF65-F5344CB8AC3E}">
        <p14:creationId xmlns:p14="http://schemas.microsoft.com/office/powerpoint/2010/main" val="116635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descr="A screenshot of a resource for planning tier one. "/>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latin typeface="Calibri" panose="020F0502020204030204"/>
              </a:rPr>
              <a:t>all stakeholder groups</a:t>
            </a:r>
          </a:p>
        </p:txBody>
      </p:sp>
    </p:spTree>
    <p:extLst>
      <p:ext uri="{BB962C8B-B14F-4D97-AF65-F5344CB8AC3E}">
        <p14:creationId xmlns:p14="http://schemas.microsoft.com/office/powerpoint/2010/main" val="163215994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descr="A resource detailing the distinct responsibilities for faculty and staff in academics, behavior, and social skills. "/>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descr="A box around responsibilities. "/>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4" name="Rounded Rectangle 3" descr="A box around responsibilities. "/>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 name="Rounded Rectangle 4" descr="A box around responsibilities. "/>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6" name="Rounded Rectangle 5" descr="A box around responsibilities. "/>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defRPr/>
            </a:pPr>
            <a:r>
              <a:rPr lang="en-US" altLang="en-US" sz="3200">
                <a:solidFill>
                  <a:srgbClr val="FFFFFF"/>
                </a:solidFill>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defRPr/>
            </a:pPr>
            <a:r>
              <a:rPr lang="en-US" altLang="en-US" sz="3200">
                <a:solidFill>
                  <a:srgbClr val="FFFFFF"/>
                </a:solidFill>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defRPr/>
            </a:pPr>
            <a:r>
              <a:rPr lang="en-US" altLang="en-US" sz="3200">
                <a:solidFill>
                  <a:srgbClr val="FFFFFF"/>
                </a:solidFill>
                <a:latin typeface="Times New Roman" charset="0"/>
                <a:ea typeface="MS PGothic" charset="-128"/>
                <a:cs typeface="Times New Roman" charset="0"/>
              </a:rPr>
              <a:t>Ci3T Primary Plan: Procedures for Monitoring</a:t>
            </a:r>
          </a:p>
        </p:txBody>
      </p:sp>
      <p:pic>
        <p:nvPicPr>
          <p:cNvPr id="11" name="Picture 10" descr="A screenshot of a CI3T manual.">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
        <p:nvSpPr>
          <p:cNvPr id="2" name="Title 1" hidden="1">
            <a:extLst>
              <a:ext uri="{FF2B5EF4-FFF2-40B4-BE49-F238E27FC236}">
                <a16:creationId xmlns:a16="http://schemas.microsoft.com/office/drawing/2014/main" id="{9BF29AB5-55C9-4BA5-80F9-EF987CC6D3B1}"/>
              </a:ext>
            </a:extLst>
          </p:cNvPr>
          <p:cNvSpPr>
            <a:spLocks noGrp="1"/>
          </p:cNvSpPr>
          <p:nvPr>
            <p:ph type="title"/>
          </p:nvPr>
        </p:nvSpPr>
        <p:spPr/>
        <p:txBody>
          <a:bodyPr/>
          <a:lstStyle/>
          <a:p>
            <a:r>
              <a:rPr lang="en-US" dirty="0"/>
              <a:t>CI3T materials</a:t>
            </a:r>
          </a:p>
        </p:txBody>
      </p:sp>
    </p:spTree>
    <p:extLst>
      <p:ext uri="{BB962C8B-B14F-4D97-AF65-F5344CB8AC3E}">
        <p14:creationId xmlns:p14="http://schemas.microsoft.com/office/powerpoint/2010/main" val="2412078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screenshot of CI3T materials. "/>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53961">
            <a:off x="9109075" y="3057526"/>
            <a:ext cx="1525588" cy="11414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65100"/>
            <a:ext cx="8229600" cy="1301750"/>
          </a:xfrm>
          <a:solidFill>
            <a:schemeClr val="bg1"/>
          </a:solidFill>
        </p:spPr>
        <p:txBody>
          <a:bodyPr>
            <a:normAutofit fontScale="90000"/>
          </a:bodyPr>
          <a:lstStyle/>
          <a:p>
            <a:pPr eaLnBrk="1" fontAlgn="auto" hangingPunct="1">
              <a:spcAft>
                <a:spcPts val="0"/>
              </a:spcAft>
              <a:defRPr/>
            </a:pPr>
            <a:r>
              <a:rPr lang="en-US" dirty="0"/>
              <a:t>Communication: </a:t>
            </a:r>
            <a:br>
              <a:rPr lang="en-US" dirty="0"/>
            </a:br>
            <a:r>
              <a:rPr lang="en-US" sz="4000" dirty="0"/>
              <a:t>Soliciting Feedback, Sharing Progress, Providing Professional Learning</a:t>
            </a:r>
            <a:endParaRPr lang="en-US" sz="1600" dirty="0">
              <a:solidFill>
                <a:schemeClr val="lt1"/>
              </a:solidFill>
              <a:latin typeface="+mn-lt"/>
              <a:ea typeface="+mn-ea"/>
              <a:cs typeface="+mn-cs"/>
            </a:endParaRPr>
          </a:p>
        </p:txBody>
      </p:sp>
      <p:graphicFrame>
        <p:nvGraphicFramePr>
          <p:cNvPr id="5" name="Content Placeholder 4" descr="A graphic showing a progression of values for communication. Social validity is followed by treatment integrity and systematic screening. "/>
          <p:cNvGraphicFramePr>
            <a:graphicFrameLocks noGrp="1"/>
          </p:cNvGraphicFramePr>
          <p:nvPr>
            <p:ph type="chart" idx="1"/>
            <p:extLst>
              <p:ext uri="{D42A27DB-BD31-4B8C-83A1-F6EECF244321}">
                <p14:modId xmlns:p14="http://schemas.microsoft.com/office/powerpoint/2010/main" val="3269660022"/>
              </p:ext>
            </p:extLst>
          </p:nvPr>
        </p:nvGraphicFramePr>
        <p:xfrm>
          <a:off x="2667000" y="1600205"/>
          <a:ext cx="64770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1" descr="A screenshot of CI3T materials. "/>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915106">
            <a:off x="1765300" y="1790701"/>
            <a:ext cx="1322388" cy="16875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screenshot of CI3T materials. "/>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488377">
            <a:off x="1560513" y="4816476"/>
            <a:ext cx="1547812" cy="17748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CI3T materials. "/>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08250" y="3205163"/>
            <a:ext cx="1366838" cy="1803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screenshot of CI3T materials. "/>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96250" y="1104900"/>
            <a:ext cx="25717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screenshot of CI3T materials. "/>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93100" y="2844800"/>
            <a:ext cx="15176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CI3T materials. "/>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266088">
            <a:off x="8061326" y="1979614"/>
            <a:ext cx="1444625" cy="1857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shot of CI3T materials. "/>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675689" y="2417763"/>
            <a:ext cx="1368425" cy="10350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screenshot of academic progress monitoring data. "/>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25939" y="5449888"/>
            <a:ext cx="19462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screenshot of progress monitoring data. "/>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301039" y="5449889"/>
            <a:ext cx="2549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screenshot of progress monitoring data. "/>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483225" y="5454650"/>
            <a:ext cx="3276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47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85" name="Picture 53" descr="A picture of screening material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7235" y="171535"/>
            <a:ext cx="2178468" cy="2793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828" name="Picture 2" descr="A picture of screening materials. "/>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49" y="2964630"/>
            <a:ext cx="2713703" cy="3481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214060" y="0"/>
            <a:ext cx="3463340" cy="707886"/>
          </a:xfrm>
          <a:prstGeom prst="rect">
            <a:avLst/>
          </a:prstGeom>
          <a:solidFill>
            <a:srgbClr val="7030A0"/>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solidFill>
                  <a:prstClr val="white"/>
                </a:solidFill>
              </a:rPr>
              <a:t>See Lane, Menzies, Oakes, and Kalberg (2012) </a:t>
            </a:r>
          </a:p>
        </p:txBody>
      </p:sp>
      <p:pic>
        <p:nvPicPr>
          <p:cNvPr id="18507" name="Picture 75" descr="A picture of screening material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164" y="4123475"/>
            <a:ext cx="1876242" cy="2432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A picture of screening materials. "/>
          <p:cNvPicPr>
            <a:picLocks noChangeAspect="1"/>
          </p:cNvPicPr>
          <p:nvPr/>
        </p:nvPicPr>
        <p:blipFill>
          <a:blip r:embed="rId5"/>
          <a:stretch>
            <a:fillRect/>
          </a:stretch>
        </p:blipFill>
        <p:spPr>
          <a:xfrm>
            <a:off x="1642495" y="0"/>
            <a:ext cx="1995626" cy="351007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880851" y="2505202"/>
            <a:ext cx="6559550" cy="1517615"/>
          </a:xfrm>
        </p:spPr>
        <p:txBody>
          <a:bodyPr rtlCol="0">
            <a:normAutofit fontScale="90000"/>
          </a:bodyPr>
          <a:lstStyle/>
          <a:p>
            <a:pPr algn="ctr" eaLnBrk="1" fontAlgn="auto" hangingPunct="1">
              <a:spcAft>
                <a:spcPts val="0"/>
              </a:spcAft>
              <a:defRPr/>
            </a:pPr>
            <a:r>
              <a:rPr lang="en-US" dirty="0">
                <a:solidFill>
                  <a:sysClr val="windowText" lastClr="000000"/>
                </a:solidFill>
              </a:rPr>
              <a:t>What screening </a:t>
            </a:r>
            <a:br>
              <a:rPr lang="en-US" dirty="0">
                <a:solidFill>
                  <a:sysClr val="windowText" lastClr="000000"/>
                </a:solidFill>
              </a:rPr>
            </a:br>
            <a:r>
              <a:rPr lang="en-US" dirty="0">
                <a:solidFill>
                  <a:sysClr val="windowText" lastClr="000000"/>
                </a:solidFill>
              </a:rPr>
              <a:t>tools are </a:t>
            </a:r>
            <a:br>
              <a:rPr lang="en-US" dirty="0">
                <a:solidFill>
                  <a:sysClr val="windowText" lastClr="000000"/>
                </a:solidFill>
              </a:rPr>
            </a:br>
            <a:r>
              <a:rPr lang="en-US" dirty="0">
                <a:solidFill>
                  <a:sysClr val="windowText" lastClr="000000"/>
                </a:solidFill>
              </a:rPr>
              <a:t>available? </a:t>
            </a:r>
          </a:p>
        </p:txBody>
      </p:sp>
      <p:pic>
        <p:nvPicPr>
          <p:cNvPr id="12" name="Picture 11" descr="A picture of screening materials. "/>
          <p:cNvPicPr>
            <a:picLocks noChangeAspect="1"/>
          </p:cNvPicPr>
          <p:nvPr/>
        </p:nvPicPr>
        <p:blipFill>
          <a:blip r:embed="rId6"/>
          <a:stretch>
            <a:fillRect/>
          </a:stretch>
        </p:blipFill>
        <p:spPr>
          <a:xfrm>
            <a:off x="4254454" y="4517801"/>
            <a:ext cx="4491021" cy="2010218"/>
          </a:xfrm>
          <a:prstGeom prst="rect">
            <a:avLst/>
          </a:prstGeom>
          <a:ln>
            <a:noFill/>
          </a:ln>
          <a:effectLst>
            <a:outerShdw blurRad="292100" dist="139700" dir="2700000" algn="tl" rotWithShape="0">
              <a:srgbClr val="333333">
                <a:alpha val="65000"/>
              </a:srgbClr>
            </a:outerShdw>
          </a:effectLst>
        </p:spPr>
      </p:pic>
      <p:pic>
        <p:nvPicPr>
          <p:cNvPr id="77833" name="Picture 7" descr="A picture of a performance screening gu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5480" y="4147248"/>
            <a:ext cx="3367382" cy="2198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802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434" name="Group 7" descr="A screenshot of the CI3T homepage. "/>
          <p:cNvGrpSpPr>
            <a:grpSpLocks/>
          </p:cNvGrpSpPr>
          <p:nvPr/>
        </p:nvGrpSpPr>
        <p:grpSpPr bwMode="auto">
          <a:xfrm>
            <a:off x="2133600" y="381000"/>
            <a:ext cx="4903788" cy="5391150"/>
            <a:chOff x="254643" y="368789"/>
            <a:chExt cx="6099858" cy="6489211"/>
          </a:xfrm>
        </p:grpSpPr>
        <p:pic>
          <p:nvPicPr>
            <p:cNvPr id="274446" name="Picture 4" descr="Computer by thilakarathna - Mac like compu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7" name="Picture 6" descr="An animation. "/>
            <p:cNvPicPr>
              <a:picLocks noChangeAspect="1"/>
            </p:cNvPicPr>
            <p:nvPr/>
          </p:nvPicPr>
          <p:blipFill>
            <a:blip r:embed="rId4"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descr="An animation hiding text. "/>
          <p:cNvGrpSpPr>
            <a:grpSpLocks/>
          </p:cNvGrpSpPr>
          <p:nvPr/>
        </p:nvGrpSpPr>
        <p:grpSpPr bwMode="auto">
          <a:xfrm>
            <a:off x="3505200" y="1143001"/>
            <a:ext cx="6858000" cy="4003675"/>
            <a:chOff x="643552" y="1579880"/>
            <a:chExt cx="9143999" cy="5337447"/>
          </a:xfrm>
        </p:grpSpPr>
        <p:pic>
          <p:nvPicPr>
            <p:cNvPr id="274443" name="Picture 8" descr="An animation hiding text.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15" name="Oval 14"/>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latin typeface="Calibri" panose="020F0502020204030204"/>
              </a:endParaRPr>
            </a:p>
          </p:txBody>
        </p:sp>
      </p:grpSp>
      <p:sp>
        <p:nvSpPr>
          <p:cNvPr id="2" name="Rounded Rectangle 1"/>
          <p:cNvSpPr/>
          <p:nvPr/>
        </p:nvSpPr>
        <p:spPr>
          <a:xfrm>
            <a:off x="7315200" y="129857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600" dirty="0">
                <a:solidFill>
                  <a:prstClr val="black"/>
                </a:solidFill>
                <a:latin typeface="Calibri" panose="020F0502020204030204"/>
              </a:rPr>
              <a:t>www.ci3t.org</a:t>
            </a:r>
          </a:p>
        </p:txBody>
      </p:sp>
      <p:sp>
        <p:nvSpPr>
          <p:cNvPr id="18" name="Rectangle 17"/>
          <p:cNvSpPr/>
          <p:nvPr/>
        </p:nvSpPr>
        <p:spPr>
          <a:xfrm>
            <a:off x="7677150" y="424217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a:solidFill>
                  <a:prstClr val="black"/>
                </a:solidFill>
                <a:latin typeface="Calibri" panose="020F0502020204030204"/>
              </a:rPr>
              <a:t>Systematic Screening</a:t>
            </a:r>
          </a:p>
        </p:txBody>
      </p:sp>
      <p:pic>
        <p:nvPicPr>
          <p:cNvPr id="19" name="Picture 6" descr="An animation hiding tet. "/>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A picture the CI3T homepag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609600"/>
            <a:ext cx="47196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of behavior screening tools materials. "/>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9394" y="2678149"/>
            <a:ext cx="2909988" cy="3765866"/>
          </a:xfrm>
          <a:prstGeom prst="rect">
            <a:avLst/>
          </a:prstGeom>
          <a:ln>
            <a:solidFill>
              <a:schemeClr val="accent1"/>
            </a:solidFill>
          </a:ln>
          <a:effectLst>
            <a:outerShdw blurRad="292100" dist="139700" dir="2700000" algn="tl" rotWithShape="0">
              <a:srgbClr val="333333">
                <a:alpha val="65000"/>
              </a:srgbClr>
            </a:outerShdw>
          </a:effectLst>
        </p:spPr>
      </p:pic>
      <p:sp>
        <p:nvSpPr>
          <p:cNvPr id="3" name="Title 2" hidden="1">
            <a:extLst>
              <a:ext uri="{FF2B5EF4-FFF2-40B4-BE49-F238E27FC236}">
                <a16:creationId xmlns:a16="http://schemas.microsoft.com/office/drawing/2014/main" id="{17C1DFAA-6DBB-458F-8668-867E665C99F0}"/>
              </a:ext>
            </a:extLst>
          </p:cNvPr>
          <p:cNvSpPr>
            <a:spLocks noGrp="1"/>
          </p:cNvSpPr>
          <p:nvPr>
            <p:ph type="title"/>
          </p:nvPr>
        </p:nvSpPr>
        <p:spPr/>
        <p:txBody>
          <a:bodyPr/>
          <a:lstStyle/>
          <a:p>
            <a:r>
              <a:rPr lang="en-US" dirty="0"/>
              <a:t>CI3T.org</a:t>
            </a:r>
          </a:p>
        </p:txBody>
      </p:sp>
    </p:spTree>
    <p:extLst>
      <p:ext uri="{BB962C8B-B14F-4D97-AF65-F5344CB8AC3E}">
        <p14:creationId xmlns:p14="http://schemas.microsoft.com/office/powerpoint/2010/main" val="3419488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1981200" y="228600"/>
            <a:ext cx="8229600" cy="990600"/>
          </a:xfrm>
          <a:noFill/>
          <a:ln>
            <a:noFill/>
          </a:ln>
        </p:spPr>
        <p:txBody>
          <a:bodyPr vert="horz" wrap="square" lIns="91440" tIns="45720" rIns="91440" bIns="45720" numCol="1" rtlCol="0" anchor="ctr" anchorCtr="0" compatLnSpc="1">
            <a:prstTxWarp prst="textNoShape">
              <a:avLst/>
            </a:prstTxWarp>
            <a:normAutofit/>
          </a:bodyPr>
          <a:lstStyle/>
          <a:p>
            <a:r>
              <a:rPr lang="en-US">
                <a:solidFill>
                  <a:sysClr val="windowText" lastClr="000000"/>
                </a:solidFill>
              </a:rPr>
              <a:t>Considerations</a:t>
            </a:r>
            <a:endParaRPr lang="en-US" dirty="0">
              <a:solidFill>
                <a:sysClr val="windowText" lastClr="000000"/>
              </a:solidFill>
            </a:endParaRPr>
          </a:p>
        </p:txBody>
      </p:sp>
      <p:sp>
        <p:nvSpPr>
          <p:cNvPr id="75779" name="Content Placeholder 4"/>
          <p:cNvSpPr>
            <a:spLocks noGrp="1"/>
          </p:cNvSpPr>
          <p:nvPr>
            <p:ph sz="half" idx="1"/>
          </p:nvPr>
        </p:nvSpPr>
        <p:spPr>
          <a:xfrm>
            <a:off x="3352800" y="1371601"/>
            <a:ext cx="5791200" cy="4183063"/>
          </a:xfrm>
          <a:prstGeom prst="rect">
            <a:avLst/>
          </a:prstGeom>
        </p:spPr>
        <p:txBody>
          <a:bodyPr/>
          <a:lstStyle/>
          <a:p>
            <a:pPr marL="0" indent="0" algn="ctr" eaLnBrk="1" hangingPunct="1">
              <a:buNone/>
            </a:pPr>
            <a:r>
              <a:rPr lang="en-US"/>
              <a:t>Psychometrically Sound</a:t>
            </a:r>
            <a:endParaRPr lang="en-US" dirty="0"/>
          </a:p>
        </p:txBody>
      </p:sp>
      <p:sp>
        <p:nvSpPr>
          <p:cNvPr id="75780" name="Content Placeholder 5"/>
          <p:cNvSpPr>
            <a:spLocks noGrp="1"/>
          </p:cNvSpPr>
          <p:nvPr>
            <p:ph sz="half" idx="2"/>
          </p:nvPr>
        </p:nvSpPr>
        <p:spPr>
          <a:xfrm>
            <a:off x="4648200" y="3429001"/>
            <a:ext cx="3048000" cy="729891"/>
          </a:xfrm>
          <a:prstGeom prst="rect">
            <a:avLst/>
          </a:prstGeom>
        </p:spPr>
        <p:txBody>
          <a:bodyPr/>
          <a:lstStyle/>
          <a:p>
            <a:pPr marL="0" indent="0" algn="ctr" eaLnBrk="1" hangingPunct="1">
              <a:buNone/>
            </a:pPr>
            <a:r>
              <a:rPr lang="en-US"/>
              <a:t>Socially Valid</a:t>
            </a:r>
            <a:endParaRPr lang="en-US" dirty="0"/>
          </a:p>
        </p:txBody>
      </p:sp>
      <p:sp>
        <p:nvSpPr>
          <p:cNvPr id="7" name="Left-Right Arrow 6" descr="A double sided arrow. "/>
          <p:cNvSpPr/>
          <p:nvPr/>
        </p:nvSpPr>
        <p:spPr>
          <a:xfrm>
            <a:off x="3962400" y="2057400"/>
            <a:ext cx="4419600" cy="941388"/>
          </a:xfrm>
          <a:prstGeom prst="leftRightArrow">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endParaRPr lang="en-US" dirty="0">
              <a:solidFill>
                <a:prstClr val="black"/>
              </a:solidFill>
              <a:latin typeface="Calibri" panose="020F0502020204030204"/>
            </a:endParaRPr>
          </a:p>
        </p:txBody>
      </p:sp>
      <p:sp>
        <p:nvSpPr>
          <p:cNvPr id="8" name="Rounded Rectangle 7"/>
          <p:cNvSpPr/>
          <p:nvPr/>
        </p:nvSpPr>
        <p:spPr>
          <a:xfrm>
            <a:off x="2400300" y="5508012"/>
            <a:ext cx="73914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r>
              <a:rPr lang="en-US" sz="2000" kern="0" dirty="0">
                <a:solidFill>
                  <a:prstClr val="black"/>
                </a:solidFill>
                <a:latin typeface="Calibri Light" panose="020F0302020204030204"/>
              </a:rPr>
              <a:t>If social validity is lacking, even psychometrically strong tools are likely to remain unused by educators</a:t>
            </a:r>
            <a:r>
              <a:rPr lang="en-US" sz="2400" kern="0" dirty="0">
                <a:solidFill>
                  <a:prstClr val="black"/>
                </a:solidFill>
                <a:latin typeface="Calibri Light" panose="020F0302020204030204"/>
              </a:rPr>
              <a:t>.</a:t>
            </a:r>
          </a:p>
        </p:txBody>
      </p:sp>
      <p:sp>
        <p:nvSpPr>
          <p:cNvPr id="9" name="Left-Right Arrow 8" descr="A double sided arrow. "/>
          <p:cNvSpPr/>
          <p:nvPr/>
        </p:nvSpPr>
        <p:spPr>
          <a:xfrm>
            <a:off x="3962400" y="3962400"/>
            <a:ext cx="4419600" cy="941388"/>
          </a:xfrm>
          <a:prstGeom prst="leftRightArrow">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159381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7175" y="813649"/>
            <a:ext cx="4233672" cy="1516396"/>
          </a:xfrm>
        </p:spPr>
        <p:txBody>
          <a:bodyPr>
            <a:noAutofit/>
          </a:bodyPr>
          <a:lstStyle/>
          <a:p>
            <a:pPr algn="ctr"/>
            <a:r>
              <a:rPr lang="en-US" sz="4000" dirty="0"/>
              <a:t>Systematic Screener for Behavior Disorders</a:t>
            </a:r>
          </a:p>
        </p:txBody>
      </p:sp>
      <p:sp>
        <p:nvSpPr>
          <p:cNvPr id="5" name="Content Placeholder 4"/>
          <p:cNvSpPr>
            <a:spLocks noGrp="1"/>
          </p:cNvSpPr>
          <p:nvPr>
            <p:ph idx="1"/>
          </p:nvPr>
        </p:nvSpPr>
        <p:spPr>
          <a:xfrm>
            <a:off x="6292720" y="1017193"/>
            <a:ext cx="3092054" cy="5105952"/>
          </a:xfrm>
          <a:noFill/>
          <a:ln>
            <a:noFill/>
          </a:ln>
        </p:spPr>
        <p:txBody>
          <a:bodyPr>
            <a:noAutofit/>
          </a:bodyPr>
          <a:lstStyle/>
          <a:p>
            <a:endParaRPr lang="en-US" sz="3600" dirty="0"/>
          </a:p>
          <a:p>
            <a:endParaRPr lang="en-US" sz="3600" dirty="0"/>
          </a:p>
          <a:p>
            <a:pPr marL="0" indent="0">
              <a:buNone/>
            </a:pPr>
            <a:endParaRPr lang="en-US" sz="3600" dirty="0"/>
          </a:p>
          <a:p>
            <a:endParaRPr lang="en-US" sz="2400" dirty="0"/>
          </a:p>
          <a:p>
            <a:pPr marL="0" indent="0" algn="ctr">
              <a:buNone/>
            </a:pPr>
            <a:r>
              <a:rPr lang="en-US" sz="2400" dirty="0"/>
              <a:t>Available from </a:t>
            </a:r>
          </a:p>
          <a:p>
            <a:pPr marL="0" indent="0" algn="ctr">
              <a:buNone/>
            </a:pPr>
            <a:r>
              <a:rPr lang="en-US" sz="2400" dirty="0"/>
              <a:t>Pacific Northwest Publishing</a:t>
            </a:r>
          </a:p>
          <a:p>
            <a:pPr marL="0" indent="0" algn="ctr">
              <a:buNone/>
            </a:pPr>
            <a:endParaRPr lang="en-US" sz="2000" dirty="0"/>
          </a:p>
          <a:p>
            <a:pPr marL="0" indent="0" algn="ctr">
              <a:buNone/>
            </a:pPr>
            <a:endParaRPr lang="en-US" sz="2000" dirty="0"/>
          </a:p>
          <a:p>
            <a:pPr marL="0" indent="0" algn="ctr">
              <a:buNone/>
            </a:pPr>
            <a:r>
              <a:rPr lang="en-US" sz="2000" dirty="0"/>
              <a:t>(SSBD 2</a:t>
            </a:r>
            <a:r>
              <a:rPr lang="en-US" sz="2000" baseline="30000" dirty="0"/>
              <a:t>nd</a:t>
            </a:r>
            <a:r>
              <a:rPr lang="en-US" sz="2000" dirty="0"/>
              <a:t> ed.; Walker,  Severson, &amp; </a:t>
            </a:r>
            <a:r>
              <a:rPr lang="en-US" sz="2000" dirty="0" err="1"/>
              <a:t>Feil</a:t>
            </a:r>
            <a:r>
              <a:rPr lang="en-US" sz="2000" dirty="0"/>
              <a:t>, 2014)</a:t>
            </a:r>
          </a:p>
        </p:txBody>
      </p:sp>
      <p:pic>
        <p:nvPicPr>
          <p:cNvPr id="7" name="Picture 1" descr="A picture of traffic lights.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4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2629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38588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50000"/>
              </a:spcBef>
              <a:spcAft>
                <a:spcPct val="0"/>
              </a:spcAft>
              <a:defRPr/>
            </a:pPr>
            <a:r>
              <a:rPr lang="en-US" sz="2000" b="1">
                <a:solidFill>
                  <a:prstClr val="black"/>
                </a:solidFill>
                <a:ea typeface="MS PGothic" charset="-128"/>
              </a:rPr>
              <a:t>Externalizing</a:t>
            </a:r>
          </a:p>
        </p:txBody>
      </p:sp>
      <p:sp>
        <p:nvSpPr>
          <p:cNvPr id="122883" name="Text Box 23"/>
          <p:cNvSpPr txBox="1">
            <a:spLocks noChangeArrowheads="1"/>
          </p:cNvSpPr>
          <p:nvPr/>
        </p:nvSpPr>
        <p:spPr bwMode="auto">
          <a:xfrm rot="971353">
            <a:off x="7265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50000"/>
              </a:spcBef>
              <a:spcAft>
                <a:spcPct val="0"/>
              </a:spcAft>
              <a:defRPr/>
            </a:pPr>
            <a:r>
              <a:rPr lang="en-US" sz="1300" b="1">
                <a:solidFill>
                  <a:prstClr val="white"/>
                </a:solidFill>
                <a:ea typeface="MS PGothic" charset="-128"/>
              </a:rPr>
              <a:t>1.44%</a:t>
            </a:r>
            <a:endParaRPr lang="en-US" sz="1400" b="1">
              <a:solidFill>
                <a:prstClr val="white"/>
              </a:solidFill>
              <a:ea typeface="MS PGothic" charset="-128"/>
            </a:endParaRPr>
          </a:p>
        </p:txBody>
      </p:sp>
      <p:graphicFrame>
        <p:nvGraphicFramePr>
          <p:cNvPr id="43" name="Chart 42" descr="A picture of a graph sharing the SSBD results from winter 2007 through winter 2009. "/>
          <p:cNvGraphicFramePr>
            <a:graphicFrameLocks/>
          </p:cNvGraphicFramePr>
          <p:nvPr>
            <p:extLst>
              <p:ext uri="{D42A27DB-BD31-4B8C-83A1-F6EECF244321}">
                <p14:modId xmlns:p14="http://schemas.microsoft.com/office/powerpoint/2010/main" val="3847796744"/>
              </p:ext>
            </p:extLst>
          </p:nvPr>
        </p:nvGraphicFramePr>
        <p:xfrm>
          <a:off x="1905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00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6.18%</a:t>
            </a:r>
          </a:p>
        </p:txBody>
      </p:sp>
      <p:sp>
        <p:nvSpPr>
          <p:cNvPr id="45" name="Rectangle 44"/>
          <p:cNvSpPr/>
          <p:nvPr/>
        </p:nvSpPr>
        <p:spPr>
          <a:xfrm>
            <a:off x="3733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3.50%</a:t>
            </a:r>
          </a:p>
        </p:txBody>
      </p:sp>
      <p:sp>
        <p:nvSpPr>
          <p:cNvPr id="46" name="Rectangle 45"/>
          <p:cNvSpPr/>
          <p:nvPr/>
        </p:nvSpPr>
        <p:spPr>
          <a:xfrm>
            <a:off x="4724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3.18%</a:t>
            </a:r>
          </a:p>
        </p:txBody>
      </p:sp>
      <p:sp>
        <p:nvSpPr>
          <p:cNvPr id="47" name="Rectangle 46"/>
          <p:cNvSpPr/>
          <p:nvPr/>
        </p:nvSpPr>
        <p:spPr>
          <a:xfrm>
            <a:off x="5638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8.90%</a:t>
            </a:r>
          </a:p>
        </p:txBody>
      </p:sp>
      <p:sp>
        <p:nvSpPr>
          <p:cNvPr id="48" name="Rectangle 47"/>
          <p:cNvSpPr/>
          <p:nvPr/>
        </p:nvSpPr>
        <p:spPr>
          <a:xfrm>
            <a:off x="6629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6.50%</a:t>
            </a:r>
          </a:p>
        </p:txBody>
      </p:sp>
      <p:sp>
        <p:nvSpPr>
          <p:cNvPr id="49" name="Rectangle 48"/>
          <p:cNvSpPr/>
          <p:nvPr/>
        </p:nvSpPr>
        <p:spPr>
          <a:xfrm>
            <a:off x="7608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2.73%</a:t>
            </a:r>
          </a:p>
        </p:txBody>
      </p:sp>
      <p:sp>
        <p:nvSpPr>
          <p:cNvPr id="2" name="Left Arrow 1"/>
          <p:cNvSpPr/>
          <p:nvPr/>
        </p:nvSpPr>
        <p:spPr>
          <a:xfrm>
            <a:off x="8467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eaLnBrk="0" fontAlgn="base" hangingPunct="0">
              <a:spcBef>
                <a:spcPct val="0"/>
              </a:spcBef>
              <a:spcAft>
                <a:spcPct val="0"/>
              </a:spcAft>
              <a:defRPr/>
            </a:pPr>
            <a:r>
              <a:rPr lang="en-US" sz="1400" dirty="0">
                <a:solidFill>
                  <a:prstClr val="white"/>
                </a:solidFill>
                <a:latin typeface="Calibri" panose="020F0502020204030204"/>
              </a:rPr>
              <a:t>% computed based on total # students screened</a:t>
            </a:r>
          </a:p>
        </p:txBody>
      </p:sp>
      <p:cxnSp>
        <p:nvCxnSpPr>
          <p:cNvPr id="6" name="Straight Connector 5" descr="A decorative line. "/>
          <p:cNvCxnSpPr/>
          <p:nvPr/>
        </p:nvCxnSpPr>
        <p:spPr>
          <a:xfrm>
            <a:off x="5562600" y="847726"/>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dirty="0">
                <a:solidFill>
                  <a:prstClr val="black"/>
                </a:solidFill>
                <a:latin typeface="Calibri" panose="020F0502020204030204"/>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descr="A rectangle around the title. "/>
          <p:cNvSpPr/>
          <p:nvPr/>
        </p:nvSpPr>
        <p:spPr>
          <a:xfrm>
            <a:off x="1981201"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A rec</a:t>
            </a:r>
          </a:p>
        </p:txBody>
      </p:sp>
      <p:sp>
        <p:nvSpPr>
          <p:cNvPr id="9" name="Rectangle 8"/>
          <p:cNvSpPr/>
          <p:nvPr/>
        </p:nvSpPr>
        <p:spPr>
          <a:xfrm>
            <a:off x="2209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dirty="0">
                <a:solidFill>
                  <a:prstClr val="black"/>
                </a:solidFill>
                <a:latin typeface="Calibri" panose="020F0502020204030204"/>
              </a:rPr>
              <a:t>SSBD Results – Winter 2007 through Winter 2009</a:t>
            </a:r>
          </a:p>
          <a:p>
            <a:pPr algn="ctr" eaLnBrk="0" fontAlgn="base" hangingPunct="0">
              <a:spcBef>
                <a:spcPct val="0"/>
              </a:spcBef>
              <a:spcAft>
                <a:spcPct val="0"/>
              </a:spcAft>
              <a:defRPr/>
            </a:pPr>
            <a:r>
              <a:rPr lang="en-US" sz="2000" dirty="0">
                <a:solidFill>
                  <a:prstClr val="black"/>
                </a:solidFill>
                <a:latin typeface="Calibri" panose="020F0502020204030204"/>
              </a:rPr>
              <a:t>Risk Status </a:t>
            </a:r>
            <a:r>
              <a:rPr lang="en-US" sz="2000">
                <a:solidFill>
                  <a:prstClr val="black"/>
                </a:solidFill>
                <a:latin typeface="Calibri" panose="020F0502020204030204"/>
              </a:rPr>
              <a:t>of Nominated </a:t>
            </a:r>
            <a:r>
              <a:rPr lang="en-US" sz="2000" dirty="0">
                <a:solidFill>
                  <a:prstClr val="black"/>
                </a:solidFill>
                <a:latin typeface="Calibri" panose="020F0502020204030204"/>
              </a:rPr>
              <a:t>Students</a:t>
            </a:r>
          </a:p>
          <a:p>
            <a:pPr algn="ctr" eaLnBrk="0" fontAlgn="base" hangingPunct="0">
              <a:spcBef>
                <a:spcPct val="0"/>
              </a:spcBef>
              <a:spcAft>
                <a:spcPct val="0"/>
              </a:spcAft>
              <a:defRPr/>
            </a:pPr>
            <a:endParaRPr lang="en-US" sz="2000" dirty="0">
              <a:solidFill>
                <a:prstClr val="black"/>
              </a:solidFill>
              <a:latin typeface="Calibri" panose="020F0502020204030204"/>
            </a:endParaRPr>
          </a:p>
        </p:txBody>
      </p:sp>
      <p:sp>
        <p:nvSpPr>
          <p:cNvPr id="3" name="Title 2" hidden="1">
            <a:extLst>
              <a:ext uri="{FF2B5EF4-FFF2-40B4-BE49-F238E27FC236}">
                <a16:creationId xmlns:a16="http://schemas.microsoft.com/office/drawing/2014/main" id="{6E9AF013-6F51-4D28-BB33-8ABCBC032F5B}"/>
              </a:ext>
            </a:extLst>
          </p:cNvPr>
          <p:cNvSpPr>
            <a:spLocks noGrp="1"/>
          </p:cNvSpPr>
          <p:nvPr>
            <p:ph type="title"/>
          </p:nvPr>
        </p:nvSpPr>
        <p:spPr/>
        <p:txBody>
          <a:bodyPr/>
          <a:lstStyle/>
          <a:p>
            <a:r>
              <a:rPr lang="en-US" dirty="0"/>
              <a:t>SSBD Results</a:t>
            </a:r>
          </a:p>
        </p:txBody>
      </p:sp>
    </p:spTree>
    <p:extLst>
      <p:ext uri="{BB962C8B-B14F-4D97-AF65-F5344CB8AC3E}">
        <p14:creationId xmlns:p14="http://schemas.microsoft.com/office/powerpoint/2010/main" val="269537778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4000" dirty="0"/>
              <a:t>Student Risk Screening Scale for Internalizing and Externalizing </a:t>
            </a:r>
          </a:p>
        </p:txBody>
      </p:sp>
      <p:sp>
        <p:nvSpPr>
          <p:cNvPr id="5" name="Content Placeholder 4"/>
          <p:cNvSpPr>
            <a:spLocks noGrp="1"/>
          </p:cNvSpPr>
          <p:nvPr>
            <p:ph idx="1"/>
          </p:nvPr>
        </p:nvSpPr>
        <p:spPr>
          <a:xfrm>
            <a:off x="6432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descr="A picture of a traffic ligh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202937"/>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a screening resource. "/>
          <p:cNvPicPr>
            <a:picLocks noChangeAspect="1"/>
          </p:cNvPicPr>
          <p:nvPr/>
        </p:nvPicPr>
        <p:blipFill>
          <a:blip r:embed="rId3"/>
          <a:stretch>
            <a:fillRect/>
          </a:stretch>
        </p:blipFill>
        <p:spPr>
          <a:xfrm>
            <a:off x="5807242" y="1407442"/>
            <a:ext cx="4267200" cy="2013189"/>
          </a:xfrm>
          <a:prstGeom prst="rect">
            <a:avLst/>
          </a:prstGeom>
        </p:spPr>
      </p:pic>
    </p:spTree>
    <p:extLst>
      <p:ext uri="{BB962C8B-B14F-4D97-AF65-F5344CB8AC3E}">
        <p14:creationId xmlns:p14="http://schemas.microsoft.com/office/powerpoint/2010/main" val="31550941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C747-4C87-472D-BB8F-3A83DA87440B}"/>
              </a:ext>
            </a:extLst>
          </p:cNvPr>
          <p:cNvSpPr>
            <a:spLocks noGrp="1"/>
          </p:cNvSpPr>
          <p:nvPr>
            <p:ph type="title"/>
          </p:nvPr>
        </p:nvSpPr>
        <p:spPr/>
        <p:txBody>
          <a:bodyPr/>
          <a:lstStyle/>
          <a:p>
            <a:r>
              <a:rPr lang="en-US" dirty="0"/>
              <a:t>NCII &amp; CEC’s Division for Research </a:t>
            </a:r>
          </a:p>
        </p:txBody>
      </p:sp>
      <p:sp>
        <p:nvSpPr>
          <p:cNvPr id="4" name="Text Placeholder 3">
            <a:extLst>
              <a:ext uri="{FF2B5EF4-FFF2-40B4-BE49-F238E27FC236}">
                <a16:creationId xmlns:a16="http://schemas.microsoft.com/office/drawing/2014/main" id="{ADC447B9-C743-4BF9-971F-923261C09BB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6D5CB47-FD97-48DC-9D8D-0965813682C2}"/>
              </a:ext>
            </a:extLst>
          </p:cNvPr>
          <p:cNvSpPr>
            <a:spLocks noGrp="1"/>
          </p:cNvSpPr>
          <p:nvPr>
            <p:ph type="sldNum" sz="quarter" idx="14"/>
          </p:nvPr>
        </p:nvSpPr>
        <p:spPr/>
        <p:txBody>
          <a:bodyPr/>
          <a:lstStyle/>
          <a:p>
            <a:fld id="{99A20822-4A49-4D36-86E3-300BA48D3F00}" type="slidenum">
              <a:rPr lang="en-US" smtClean="0"/>
              <a:pPr/>
              <a:t>2</a:t>
            </a:fld>
            <a:endParaRPr lang="en-US" dirty="0"/>
          </a:p>
        </p:txBody>
      </p:sp>
      <p:pic>
        <p:nvPicPr>
          <p:cNvPr id="6" name="Picture 5" descr="The logo for the national center on intensive intervention">
            <a:extLst>
              <a:ext uri="{FF2B5EF4-FFF2-40B4-BE49-F238E27FC236}">
                <a16:creationId xmlns:a16="http://schemas.microsoft.com/office/drawing/2014/main" id="{4D42E02C-05B3-4E17-B970-52BF8ABCE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95" y="1351929"/>
            <a:ext cx="6711181" cy="1365992"/>
          </a:xfrm>
          <a:prstGeom prst="rect">
            <a:avLst/>
          </a:prstGeom>
        </p:spPr>
      </p:pic>
      <p:pic>
        <p:nvPicPr>
          <p:cNvPr id="7" name="Picture 6" descr="The logo for the division for research at the council for exceptional children.">
            <a:extLst>
              <a:ext uri="{FF2B5EF4-FFF2-40B4-BE49-F238E27FC236}">
                <a16:creationId xmlns:a16="http://schemas.microsoft.com/office/drawing/2014/main" id="{C3A92127-3B0A-4870-A98F-A708560F9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782" y="3634595"/>
            <a:ext cx="5477267" cy="1871476"/>
          </a:xfrm>
          <a:prstGeom prst="rect">
            <a:avLst/>
          </a:prstGeom>
        </p:spPr>
      </p:pic>
    </p:spTree>
    <p:extLst>
      <p:ext uri="{BB962C8B-B14F-4D97-AF65-F5344CB8AC3E}">
        <p14:creationId xmlns:p14="http://schemas.microsoft.com/office/powerpoint/2010/main" val="211857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991726"/>
          </a:xfrm>
        </p:spPr>
        <p:txBody>
          <a:bodyPr>
            <a:normAutofit/>
          </a:bodyPr>
          <a:lstStyle/>
          <a:p>
            <a:pPr algn="ctr"/>
            <a:r>
              <a:rPr lang="en-US" sz="4000" b="1" kern="0" cap="small" dirty="0">
                <a:cs typeface="Arial" charset="0"/>
              </a:rPr>
              <a:t>Student Risk Screening Scale-IE</a:t>
            </a:r>
            <a:endParaRPr lang="en-US" sz="4000" dirty="0"/>
          </a:p>
        </p:txBody>
      </p:sp>
      <p:pic>
        <p:nvPicPr>
          <p:cNvPr id="3" name="Picture 2" descr="A picture of a student risk screening tool. "/>
          <p:cNvPicPr>
            <a:picLocks noChangeAspect="1"/>
          </p:cNvPicPr>
          <p:nvPr/>
        </p:nvPicPr>
        <p:blipFill>
          <a:blip r:embed="rId2"/>
          <a:stretch>
            <a:fillRect/>
          </a:stretch>
        </p:blipFill>
        <p:spPr>
          <a:xfrm>
            <a:off x="1514844" y="1225471"/>
            <a:ext cx="9162312" cy="4101126"/>
          </a:xfrm>
          <a:prstGeom prst="rect">
            <a:avLst/>
          </a:prstGeom>
        </p:spPr>
      </p:pic>
      <p:sp>
        <p:nvSpPr>
          <p:cNvPr id="5" name="TextBox 1"/>
          <p:cNvSpPr txBox="1">
            <a:spLocks noChangeArrowheads="1"/>
          </p:cNvSpPr>
          <p:nvPr/>
        </p:nvSpPr>
        <p:spPr bwMode="auto">
          <a:xfrm>
            <a:off x="1882042" y="5326597"/>
            <a:ext cx="8392784" cy="1200329"/>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0" fontAlgn="base" hangingPunct="0">
              <a:spcBef>
                <a:spcPct val="0"/>
              </a:spcBef>
              <a:spcAft>
                <a:spcPct val="0"/>
              </a:spcAft>
              <a:buNone/>
              <a:defRPr/>
            </a:pPr>
            <a:r>
              <a:rPr lang="en-US" altLang="en-US" sz="1800" dirty="0">
                <a:solidFill>
                  <a:prstClr val="black"/>
                </a:solidFill>
                <a:latin typeface="Verdana" panose="020B0604030504040204" pitchFamily="34" charset="0"/>
              </a:rPr>
              <a:t>12 items scale for use at the elementary, middle, and high schools</a:t>
            </a:r>
          </a:p>
          <a:p>
            <a:pPr eaLnBrk="0" fontAlgn="base" hangingPunct="0">
              <a:spcBef>
                <a:spcPct val="0"/>
              </a:spcBef>
              <a:spcAft>
                <a:spcPct val="0"/>
              </a:spcAft>
              <a:buNone/>
              <a:defRPr/>
            </a:pPr>
            <a:endParaRPr lang="en-US" altLang="en-US" sz="1800" dirty="0">
              <a:solidFill>
                <a:prstClr val="black"/>
              </a:solidFill>
              <a:latin typeface="Verdana" panose="020B0604030504040204" pitchFamily="34" charset="0"/>
            </a:endParaRPr>
          </a:p>
          <a:p>
            <a:pPr eaLnBrk="0" fontAlgn="base" hangingPunct="0">
              <a:spcBef>
                <a:spcPct val="0"/>
              </a:spcBef>
              <a:spcAft>
                <a:spcPct val="0"/>
              </a:spcAft>
              <a:buNone/>
              <a:defRPr/>
            </a:pPr>
            <a:r>
              <a:rPr lang="en-US" altLang="en-US" sz="1800" dirty="0">
                <a:solidFill>
                  <a:prstClr val="black"/>
                </a:solidFill>
                <a:latin typeface="Verdana" panose="020B0604030504040204" pitchFamily="34" charset="0"/>
              </a:rPr>
              <a:t>Subscale scores used for interpretation. </a:t>
            </a:r>
          </a:p>
          <a:p>
            <a:pPr eaLnBrk="0" fontAlgn="base" hangingPunct="0">
              <a:spcBef>
                <a:spcPct val="0"/>
              </a:spcBef>
              <a:spcAft>
                <a:spcPct val="0"/>
              </a:spcAft>
              <a:buNone/>
              <a:defRPr/>
            </a:pPr>
            <a:r>
              <a:rPr lang="en-US" altLang="en-US" sz="1800" dirty="0">
                <a:solidFill>
                  <a:prstClr val="black"/>
                </a:solidFill>
                <a:latin typeface="Verdana" panose="020B0604030504040204" pitchFamily="34" charset="0"/>
              </a:rPr>
              <a:t>No total scale score. </a:t>
            </a:r>
          </a:p>
        </p:txBody>
      </p:sp>
    </p:spTree>
    <p:extLst>
      <p:ext uri="{BB962C8B-B14F-4D97-AF65-F5344CB8AC3E}">
        <p14:creationId xmlns:p14="http://schemas.microsoft.com/office/powerpoint/2010/main" val="125021327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303107" name="Content Placeholder 5"/>
          <p:cNvSpPr>
            <a:spLocks noGrp="1"/>
          </p:cNvSpPr>
          <p:nvPr>
            <p:ph idx="1"/>
          </p:nvPr>
        </p:nvSpPr>
        <p:spPr>
          <a:xfrm>
            <a:off x="2185988" y="971550"/>
            <a:ext cx="7886700" cy="1582738"/>
          </a:xfrm>
        </p:spPr>
        <p:txBody>
          <a:bodyPr/>
          <a:lstStyle/>
          <a:p>
            <a:pPr eaLnBrk="1" hangingPunct="1"/>
            <a:r>
              <a:rPr lang="en-US" altLang="en-US" sz="1800"/>
              <a:t>Enter ‘practice’ data into that one sheet so that the total scores and conditional formatting are tested.</a:t>
            </a:r>
          </a:p>
          <a:p>
            <a:pPr eaLnBrk="1" hangingPunct="1"/>
            <a:r>
              <a:rPr lang="en-US" altLang="en-US" sz="1800"/>
              <a:t>Confirm the “Count” column is completed (students’ numbered sequentially). Formulas are anchored by the “Count” column; it must contain a number for each student listed for accurate total formulas.</a:t>
            </a:r>
          </a:p>
        </p:txBody>
      </p:sp>
      <p:graphicFrame>
        <p:nvGraphicFramePr>
          <p:cNvPr id="8" name="Table 7"/>
          <p:cNvGraphicFramePr>
            <a:graphicFrameLocks noGrp="1"/>
          </p:cNvGraphicFramePr>
          <p:nvPr>
            <p:extLst>
              <p:ext uri="{D42A27DB-BD31-4B8C-83A1-F6EECF244321}">
                <p14:modId xmlns:p14="http://schemas.microsoft.com/office/powerpoint/2010/main" val="768660947"/>
              </p:ext>
            </p:extLst>
          </p:nvPr>
        </p:nvGraphicFramePr>
        <p:xfrm>
          <a:off x="1778000" y="2554288"/>
          <a:ext cx="8636000" cy="2243138"/>
        </p:xfrm>
        <a:graphic>
          <a:graphicData uri="http://schemas.openxmlformats.org/drawingml/2006/table">
            <a:tbl>
              <a:tblPr firstRow="1"/>
              <a:tblGrid>
                <a:gridCol w="2152650">
                  <a:extLst>
                    <a:ext uri="{9D8B030D-6E8A-4147-A177-3AD203B41FA5}">
                      <a16:colId xmlns:a16="http://schemas.microsoft.com/office/drawing/2014/main" val="20000"/>
                    </a:ext>
                  </a:extLst>
                </a:gridCol>
                <a:gridCol w="2154238">
                  <a:extLst>
                    <a:ext uri="{9D8B030D-6E8A-4147-A177-3AD203B41FA5}">
                      <a16:colId xmlns:a16="http://schemas.microsoft.com/office/drawing/2014/main" val="20001"/>
                    </a:ext>
                  </a:extLst>
                </a:gridCol>
                <a:gridCol w="2176462">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304800">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Calibri" charset="0"/>
                          <a:ea typeface="MS PGothic" charset="-128"/>
                        </a:rPr>
                        <a:t>Elementary School</a:t>
                      </a:r>
                      <a:endParaRPr kumimoji="0" lang="en-US" altLang="en-US" sz="1800" b="1" i="0" u="none" strike="noStrike" cap="none" normalizeH="0" baseline="0" dirty="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F5597"/>
                    </a:solidFill>
                  </a:tcPr>
                </a:tc>
                <a:tc hMerge="1">
                  <a:txBody>
                    <a:bodyPr/>
                    <a:lstStyle/>
                    <a:p>
                      <a:endParaRPr lang="en-US"/>
                    </a:p>
                  </a:txBody>
                  <a:tcPr/>
                </a:tc>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Calibri" charset="0"/>
                          <a:ea typeface="MS PGothic" charset="-128"/>
                        </a:rPr>
                        <a:t>Middle and High School</a:t>
                      </a:r>
                      <a:endParaRPr kumimoji="0" lang="en-US" altLang="en-US" sz="1800" b="1" i="0" u="none" strike="noStrike" cap="none" normalizeH="0" baseline="0" dirty="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03864"/>
                    </a:solidFill>
                  </a:tcPr>
                </a:tc>
                <a:tc hMerge="1">
                  <a:txBody>
                    <a:bodyPr/>
                    <a:lstStyle/>
                    <a:p>
                      <a:endParaRPr lang="en-US"/>
                    </a:p>
                  </a:txBody>
                  <a:tcPr/>
                </a:tc>
                <a:extLst>
                  <a:ext uri="{0D108BD9-81ED-4DB2-BD59-A6C34878D82A}">
                    <a16:rowId xmlns:a16="http://schemas.microsoft.com/office/drawing/2014/main" val="10000"/>
                  </a:ext>
                </a:extLst>
              </a:tr>
              <a:tr h="4143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MS PGothic" charset="-128"/>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SRSS-I5</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SRSS-I6</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1"/>
                  </a:ext>
                </a:extLst>
              </a:tr>
              <a:tr h="6096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8-12</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4, 8-12</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 </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0-1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2-3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4-15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charset="0"/>
                          <a:ea typeface="MS PGothic" charset="-128"/>
                        </a:rPr>
                        <a:t>0-3 = low risk</a:t>
                      </a:r>
                      <a:endParaRPr kumimoji="0" lang="en-US" altLang="en-US" sz="1800" b="0" i="0" u="none" strike="noStrike" cap="none" normalizeH="0" baseline="0" dirty="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charset="0"/>
                          <a:ea typeface="MS PGothic" charset="-128"/>
                        </a:rPr>
                        <a:t>4-5 = moderate risk</a:t>
                      </a:r>
                      <a:endParaRPr kumimoji="0" lang="en-US" altLang="en-US" sz="1800" b="0" i="0" u="none" strike="noStrike" cap="none" normalizeH="0" baseline="0" dirty="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charset="0"/>
                          <a:ea typeface="MS PGothic" charset="-128"/>
                        </a:rPr>
                        <a:t>6-18 = high risk</a:t>
                      </a:r>
                      <a:endParaRPr kumimoji="0" lang="en-US" altLang="en-US" sz="1800" b="0" i="0" u="none" strike="noStrike" cap="none" normalizeH="0" baseline="0" dirty="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3"/>
                  </a:ext>
                </a:extLst>
              </a:tr>
            </a:tbl>
          </a:graphicData>
        </a:graphic>
      </p:graphicFrame>
      <p:sp>
        <p:nvSpPr>
          <p:cNvPr id="303133" name="TextBox 9"/>
          <p:cNvSpPr txBox="1">
            <a:spLocks noChangeArrowheads="1"/>
          </p:cNvSpPr>
          <p:nvPr/>
        </p:nvSpPr>
        <p:spPr bwMode="auto">
          <a:xfrm>
            <a:off x="1825626" y="5018089"/>
            <a:ext cx="8607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charset="0"/>
              <a:buChar char="•"/>
              <a:defRPr sz="2800">
                <a:solidFill>
                  <a:schemeClr val="tx1"/>
                </a:solidFill>
                <a:latin typeface="Calibri" charset="0"/>
              </a:defRPr>
            </a:lvl1pPr>
            <a:lvl2pPr marL="742950" indent="-285750" defTabSz="457200">
              <a:lnSpc>
                <a:spcPct val="90000"/>
              </a:lnSpc>
              <a:spcBef>
                <a:spcPts val="500"/>
              </a:spcBef>
              <a:buFont typeface="Arial" charset="0"/>
              <a:buChar char="•"/>
              <a:defRPr sz="2400">
                <a:solidFill>
                  <a:schemeClr val="tx1"/>
                </a:solidFill>
                <a:latin typeface="Calibri" charset="0"/>
              </a:defRPr>
            </a:lvl2pPr>
            <a:lvl3pPr marL="1143000" indent="-228600" defTabSz="457200">
              <a:lnSpc>
                <a:spcPct val="90000"/>
              </a:lnSpc>
              <a:spcBef>
                <a:spcPts val="500"/>
              </a:spcBef>
              <a:buFont typeface="Arial" charset="0"/>
              <a:buChar char="•"/>
              <a:defRPr sz="2000">
                <a:solidFill>
                  <a:schemeClr val="tx1"/>
                </a:solidFill>
                <a:latin typeface="Calibri" charset="0"/>
              </a:defRPr>
            </a:lvl3pPr>
            <a:lvl4pPr marL="1600200" indent="-228600" defTabSz="457200">
              <a:lnSpc>
                <a:spcPct val="90000"/>
              </a:lnSpc>
              <a:spcBef>
                <a:spcPts val="500"/>
              </a:spcBef>
              <a:buFont typeface="Arial" charset="0"/>
              <a:buChar char="•"/>
              <a:defRPr>
                <a:solidFill>
                  <a:schemeClr val="tx1"/>
                </a:solidFill>
                <a:latin typeface="Calibri" charset="0"/>
              </a:defRPr>
            </a:lvl4pPr>
            <a:lvl5pPr marL="2057400" indent="-228600" defTabSz="4572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fontAlgn="base">
              <a:lnSpc>
                <a:spcPct val="100000"/>
              </a:lnSpc>
              <a:spcBef>
                <a:spcPct val="0"/>
              </a:spcBef>
              <a:spcAft>
                <a:spcPct val="0"/>
              </a:spcAft>
              <a:buNone/>
              <a:defRPr/>
            </a:pPr>
            <a:r>
              <a:rPr lang="en-US" altLang="en-US" sz="1200" b="1">
                <a:solidFill>
                  <a:srgbClr val="A6A6A6"/>
                </a:solidFill>
                <a:latin typeface="Times New Roman" charset="0"/>
                <a:ea typeface="MS PGothic" charset="-128"/>
                <a:cs typeface="Times New Roman" charset="0"/>
              </a:rPr>
              <a:t>Elementary School Level:</a:t>
            </a:r>
          </a:p>
          <a:p>
            <a:pPr fontAlgn="base">
              <a:lnSpc>
                <a:spcPct val="100000"/>
              </a:lnSpc>
              <a:spcBef>
                <a:spcPct val="0"/>
              </a:spcBef>
              <a:spcAft>
                <a:spcPct val="0"/>
              </a:spcAft>
              <a:buNone/>
              <a:defRPr/>
            </a:pPr>
            <a:r>
              <a:rPr lang="en-US" altLang="en-US" sz="1200">
                <a:solidFill>
                  <a:srgbClr val="A6A6A6"/>
                </a:solidFill>
                <a:latin typeface="Times New Roman" charset="0"/>
                <a:ea typeface="MS PGothic" charset="-128"/>
                <a:cs typeface="Times New Roman" charset="0"/>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charset="0"/>
                <a:ea typeface="MS PGothic" charset="-128"/>
                <a:cs typeface="Times New Roman" charset="0"/>
              </a:rPr>
              <a:t>Behavioral Disorders, 40,</a:t>
            </a:r>
            <a:r>
              <a:rPr lang="en-US" altLang="en-US" sz="1200">
                <a:solidFill>
                  <a:srgbClr val="A6A6A6"/>
                </a:solidFill>
                <a:latin typeface="Times New Roman" charset="0"/>
                <a:ea typeface="MS PGothic" charset="-128"/>
                <a:cs typeface="Times New Roman" charset="0"/>
              </a:rPr>
              <a:t> 159-170.</a:t>
            </a:r>
          </a:p>
          <a:p>
            <a:pPr fontAlgn="base">
              <a:lnSpc>
                <a:spcPct val="100000"/>
              </a:lnSpc>
              <a:spcBef>
                <a:spcPct val="0"/>
              </a:spcBef>
              <a:spcAft>
                <a:spcPct val="0"/>
              </a:spcAft>
              <a:buNone/>
              <a:defRPr/>
            </a:pPr>
            <a:r>
              <a:rPr lang="en-US" altLang="en-US" sz="1200">
                <a:solidFill>
                  <a:srgbClr val="A6A6A6"/>
                </a:solidFill>
                <a:latin typeface="Times New Roman" charset="0"/>
                <a:ea typeface="MS PGothic" charset="-128"/>
                <a:cs typeface="Times New Roman" charset="0"/>
              </a:rPr>
              <a:t> </a:t>
            </a:r>
          </a:p>
          <a:p>
            <a:pPr fontAlgn="base">
              <a:lnSpc>
                <a:spcPct val="100000"/>
              </a:lnSpc>
              <a:spcBef>
                <a:spcPct val="0"/>
              </a:spcBef>
              <a:spcAft>
                <a:spcPct val="0"/>
              </a:spcAft>
              <a:buNone/>
              <a:defRPr/>
            </a:pPr>
            <a:r>
              <a:rPr lang="en-US" altLang="en-US" sz="1200" b="1">
                <a:solidFill>
                  <a:srgbClr val="A6A6A6"/>
                </a:solidFill>
                <a:latin typeface="Times New Roman" charset="0"/>
                <a:ea typeface="MS PGothic" charset="-128"/>
                <a:cs typeface="Times New Roman" charset="0"/>
              </a:rPr>
              <a:t>Middle and High School Levels:</a:t>
            </a:r>
          </a:p>
          <a:p>
            <a:pPr fontAlgn="base">
              <a:lnSpc>
                <a:spcPct val="100000"/>
              </a:lnSpc>
              <a:spcBef>
                <a:spcPct val="0"/>
              </a:spcBef>
              <a:spcAft>
                <a:spcPct val="0"/>
              </a:spcAft>
              <a:buNone/>
              <a:defRPr/>
            </a:pPr>
            <a:r>
              <a:rPr lang="en-US" altLang="en-US" sz="1200">
                <a:solidFill>
                  <a:srgbClr val="A6A6A6"/>
                </a:solidFill>
                <a:latin typeface="Times New Roman" charset="0"/>
                <a:ea typeface="MS PGothic" charset="-128"/>
                <a:cs typeface="Times New Roman" charset="0"/>
              </a:rPr>
              <a:t>Lane, K. L., Oakes, W. P., Cantwell, E. D., Schatschneider, C., Menzies, H., Crittenden, M., &amp;  Messenger, M. (in press).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charset="0"/>
                <a:ea typeface="MS PGothic" charset="-128"/>
                <a:cs typeface="Times New Roman" charset="0"/>
              </a:rPr>
              <a:t>Behavioral Disorders.</a:t>
            </a:r>
            <a:endParaRPr lang="en-US" altLang="en-US" sz="1200">
              <a:solidFill>
                <a:srgbClr val="A6A6A6"/>
              </a:solidFill>
              <a:latin typeface="Times New Roman" charset="0"/>
              <a:ea typeface="MS PGothic" charset="-128"/>
              <a:cs typeface="Times New Roman" charset="0"/>
            </a:endParaRPr>
          </a:p>
        </p:txBody>
      </p:sp>
      <p:sp>
        <p:nvSpPr>
          <p:cNvPr id="6" name="Rectangle 5" descr="A rectangle around elementary school results. "/>
          <p:cNvSpPr/>
          <p:nvPr/>
        </p:nvSpPr>
        <p:spPr>
          <a:xfrm>
            <a:off x="1668463" y="2526507"/>
            <a:ext cx="4460875" cy="23812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1980708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spcBef>
                <a:spcPct val="0"/>
              </a:spcBef>
              <a:defRPr/>
            </a:pPr>
            <a:r>
              <a:rPr lang="en-US" sz="3200" dirty="0">
                <a:solidFill>
                  <a:prstClr val="black"/>
                </a:solidFill>
                <a:latin typeface="Calibri Light" panose="020F0302020204030204"/>
                <a:ea typeface="MS PGothic" charset="-128"/>
              </a:rPr>
              <a:t>SRSS-E7 Results – All Students</a:t>
            </a:r>
          </a:p>
        </p:txBody>
      </p:sp>
      <p:sp>
        <p:nvSpPr>
          <p:cNvPr id="8" name="Rectangle 2"/>
          <p:cNvSpPr txBox="1">
            <a:spLocks noChangeArrowheads="1"/>
          </p:cNvSpPr>
          <p:nvPr/>
        </p:nvSpPr>
        <p:spPr>
          <a:xfrm>
            <a:off x="1981200" y="152400"/>
            <a:ext cx="8229600" cy="609600"/>
          </a:xfrm>
          <a:prstGeom prst="rect">
            <a:avLst/>
          </a:prstGeom>
        </p:spPr>
        <p:txBody>
          <a:bodyPr rtlCol="0">
            <a:noAutofit/>
          </a:bodyPr>
          <a:lstStyle/>
          <a:p>
            <a:pPr algn="ctr">
              <a:spcBef>
                <a:spcPct val="0"/>
              </a:spcBef>
              <a:defRPr/>
            </a:pPr>
            <a:r>
              <a:rPr lang="en-US" sz="3200" dirty="0">
                <a:solidFill>
                  <a:prstClr val="black"/>
                </a:solidFill>
                <a:latin typeface="Calibri Light" panose="020F0302020204030204"/>
                <a:ea typeface="MS PGothic" charset="-128"/>
              </a:rPr>
              <a:t>Sample Elementary School Fall (Externalizing)</a:t>
            </a:r>
          </a:p>
        </p:txBody>
      </p:sp>
      <p:graphicFrame>
        <p:nvGraphicFramePr>
          <p:cNvPr id="2" name="Chart 1" descr="A graph detailing the percent of students screened from F14-F16."/>
          <p:cNvGraphicFramePr/>
          <p:nvPr>
            <p:extLst>
              <p:ext uri="{D42A27DB-BD31-4B8C-83A1-F6EECF244321}">
                <p14:modId xmlns:p14="http://schemas.microsoft.com/office/powerpoint/2010/main" val="338284637"/>
              </p:ext>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267200" y="1589906"/>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34</a:t>
            </a:r>
          </a:p>
        </p:txBody>
      </p:sp>
      <p:sp>
        <p:nvSpPr>
          <p:cNvPr id="9" name="Rectangle 8"/>
          <p:cNvSpPr/>
          <p:nvPr/>
        </p:nvSpPr>
        <p:spPr>
          <a:xfrm>
            <a:off x="4267200" y="2032465"/>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99</a:t>
            </a:r>
          </a:p>
        </p:txBody>
      </p:sp>
      <p:sp>
        <p:nvSpPr>
          <p:cNvPr id="10" name="Rectangle 9"/>
          <p:cNvSpPr/>
          <p:nvPr/>
        </p:nvSpPr>
        <p:spPr>
          <a:xfrm>
            <a:off x="426720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371</a:t>
            </a:r>
          </a:p>
        </p:txBody>
      </p:sp>
      <p:sp>
        <p:nvSpPr>
          <p:cNvPr id="11" name="Right Arrow 10" descr="An arrow pointing to screening time points for low risk, moderate risk, and high risk students. "/>
          <p:cNvSpPr/>
          <p:nvPr/>
        </p:nvSpPr>
        <p:spPr>
          <a:xfrm>
            <a:off x="1676400" y="55499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12" name="Rectangle 11"/>
          <p:cNvSpPr/>
          <p:nvPr/>
        </p:nvSpPr>
        <p:spPr>
          <a:xfrm>
            <a:off x="5944914" y="1601319"/>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29</a:t>
            </a:r>
          </a:p>
        </p:txBody>
      </p:sp>
      <p:sp>
        <p:nvSpPr>
          <p:cNvPr id="13" name="Rectangle 12"/>
          <p:cNvSpPr/>
          <p:nvPr/>
        </p:nvSpPr>
        <p:spPr>
          <a:xfrm>
            <a:off x="5944914" y="2032465"/>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78</a:t>
            </a:r>
          </a:p>
        </p:txBody>
      </p:sp>
      <p:sp>
        <p:nvSpPr>
          <p:cNvPr id="14" name="Rectangle 13"/>
          <p:cNvSpPr/>
          <p:nvPr/>
        </p:nvSpPr>
        <p:spPr>
          <a:xfrm>
            <a:off x="598170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407</a:t>
            </a:r>
          </a:p>
        </p:txBody>
      </p:sp>
      <p:sp>
        <p:nvSpPr>
          <p:cNvPr id="15" name="Rectangle 14"/>
          <p:cNvSpPr/>
          <p:nvPr/>
        </p:nvSpPr>
        <p:spPr>
          <a:xfrm>
            <a:off x="765048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358</a:t>
            </a:r>
          </a:p>
        </p:txBody>
      </p:sp>
      <p:sp>
        <p:nvSpPr>
          <p:cNvPr id="16" name="Rectangle 15"/>
          <p:cNvSpPr/>
          <p:nvPr/>
        </p:nvSpPr>
        <p:spPr>
          <a:xfrm>
            <a:off x="7620000" y="2010598"/>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56</a:t>
            </a:r>
          </a:p>
        </p:txBody>
      </p:sp>
      <p:sp>
        <p:nvSpPr>
          <p:cNvPr id="17" name="Rectangle 16"/>
          <p:cNvSpPr/>
          <p:nvPr/>
        </p:nvSpPr>
        <p:spPr>
          <a:xfrm>
            <a:off x="7620000" y="1549284"/>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20</a:t>
            </a:r>
          </a:p>
        </p:txBody>
      </p:sp>
      <p:sp>
        <p:nvSpPr>
          <p:cNvPr id="4" name="Title 3" hidden="1">
            <a:extLst>
              <a:ext uri="{FF2B5EF4-FFF2-40B4-BE49-F238E27FC236}">
                <a16:creationId xmlns:a16="http://schemas.microsoft.com/office/drawing/2014/main" id="{893CA4F7-127F-47DA-956E-990574AC7BA5}"/>
              </a:ext>
            </a:extLst>
          </p:cNvPr>
          <p:cNvSpPr>
            <a:spLocks noGrp="1"/>
          </p:cNvSpPr>
          <p:nvPr>
            <p:ph type="title"/>
          </p:nvPr>
        </p:nvSpPr>
        <p:spPr/>
        <p:txBody>
          <a:bodyPr/>
          <a:lstStyle/>
          <a:p>
            <a:r>
              <a:rPr lang="en-US" dirty="0"/>
              <a:t>Sample elementary school fall</a:t>
            </a:r>
          </a:p>
        </p:txBody>
      </p:sp>
    </p:spTree>
    <p:extLst>
      <p:ext uri="{BB962C8B-B14F-4D97-AF65-F5344CB8AC3E}">
        <p14:creationId xmlns:p14="http://schemas.microsoft.com/office/powerpoint/2010/main" val="43114746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spcBef>
                <a:spcPct val="0"/>
              </a:spcBef>
              <a:defRPr/>
            </a:pPr>
            <a:r>
              <a:rPr lang="en-US" sz="3200" dirty="0">
                <a:solidFill>
                  <a:prstClr val="black"/>
                </a:solidFill>
                <a:latin typeface="Calibri Light" panose="020F0302020204030204"/>
                <a:ea typeface="MS PGothic" charset="-128"/>
              </a:rPr>
              <a:t>SRSS-I5 Results – All Students</a:t>
            </a:r>
          </a:p>
        </p:txBody>
      </p:sp>
      <p:sp>
        <p:nvSpPr>
          <p:cNvPr id="8" name="Rectangle 2"/>
          <p:cNvSpPr txBox="1">
            <a:spLocks noChangeArrowheads="1"/>
          </p:cNvSpPr>
          <p:nvPr/>
        </p:nvSpPr>
        <p:spPr>
          <a:xfrm>
            <a:off x="1981200" y="152400"/>
            <a:ext cx="8229600" cy="609600"/>
          </a:xfrm>
          <a:prstGeom prst="rect">
            <a:avLst/>
          </a:prstGeom>
        </p:spPr>
        <p:txBody>
          <a:bodyPr rtlCol="0">
            <a:noAutofit/>
          </a:bodyPr>
          <a:lstStyle/>
          <a:p>
            <a:pPr algn="ctr">
              <a:spcBef>
                <a:spcPct val="0"/>
              </a:spcBef>
              <a:defRPr/>
            </a:pPr>
            <a:r>
              <a:rPr lang="en-US" sz="3200" dirty="0">
                <a:solidFill>
                  <a:prstClr val="black"/>
                </a:solidFill>
                <a:latin typeface="Calibri Light" panose="020F0302020204030204"/>
                <a:ea typeface="MS PGothic" charset="-128"/>
              </a:rPr>
              <a:t>Sample Elementary School: Fall (Internalizing)</a:t>
            </a:r>
          </a:p>
        </p:txBody>
      </p:sp>
      <p:graphicFrame>
        <p:nvGraphicFramePr>
          <p:cNvPr id="2" name="Chart 1" descr="A graph of data showing % of studetns screened from f14 to f16. "/>
          <p:cNvGraphicFramePr/>
          <p:nvPr>
            <p:extLst>
              <p:ext uri="{D42A27DB-BD31-4B8C-83A1-F6EECF244321}">
                <p14:modId xmlns:p14="http://schemas.microsoft.com/office/powerpoint/2010/main" val="849922209"/>
              </p:ext>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267200" y="1600200"/>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55</a:t>
            </a:r>
          </a:p>
        </p:txBody>
      </p:sp>
      <p:sp>
        <p:nvSpPr>
          <p:cNvPr id="9" name="Rectangle 8"/>
          <p:cNvSpPr/>
          <p:nvPr/>
        </p:nvSpPr>
        <p:spPr>
          <a:xfrm>
            <a:off x="4277710" y="2075793"/>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90</a:t>
            </a:r>
          </a:p>
        </p:txBody>
      </p:sp>
      <p:sp>
        <p:nvSpPr>
          <p:cNvPr id="10" name="Rectangle 9"/>
          <p:cNvSpPr/>
          <p:nvPr/>
        </p:nvSpPr>
        <p:spPr>
          <a:xfrm>
            <a:off x="4301358" y="2609193"/>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359</a:t>
            </a:r>
          </a:p>
        </p:txBody>
      </p:sp>
      <p:sp>
        <p:nvSpPr>
          <p:cNvPr id="4" name="Right Arrow 3" descr="An arrow pointing to screening time points. "/>
          <p:cNvSpPr/>
          <p:nvPr/>
        </p:nvSpPr>
        <p:spPr>
          <a:xfrm>
            <a:off x="1676400" y="55499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11" name="Rectangle 10"/>
          <p:cNvSpPr/>
          <p:nvPr/>
        </p:nvSpPr>
        <p:spPr>
          <a:xfrm>
            <a:off x="5960679" y="159505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46</a:t>
            </a:r>
          </a:p>
        </p:txBody>
      </p:sp>
      <p:sp>
        <p:nvSpPr>
          <p:cNvPr id="12" name="Rectangle 11"/>
          <p:cNvSpPr/>
          <p:nvPr/>
        </p:nvSpPr>
        <p:spPr>
          <a:xfrm>
            <a:off x="5872655" y="2055456"/>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77</a:t>
            </a:r>
          </a:p>
        </p:txBody>
      </p:sp>
      <p:sp>
        <p:nvSpPr>
          <p:cNvPr id="13" name="Rectangle 12"/>
          <p:cNvSpPr/>
          <p:nvPr/>
        </p:nvSpPr>
        <p:spPr>
          <a:xfrm>
            <a:off x="5935658" y="2609193"/>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391</a:t>
            </a:r>
          </a:p>
        </p:txBody>
      </p:sp>
      <p:sp>
        <p:nvSpPr>
          <p:cNvPr id="14" name="Rectangle 13"/>
          <p:cNvSpPr/>
          <p:nvPr/>
        </p:nvSpPr>
        <p:spPr>
          <a:xfrm>
            <a:off x="7467600" y="2619821"/>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335</a:t>
            </a:r>
          </a:p>
        </p:txBody>
      </p:sp>
      <p:sp>
        <p:nvSpPr>
          <p:cNvPr id="15" name="Rectangle 14"/>
          <p:cNvSpPr/>
          <p:nvPr/>
        </p:nvSpPr>
        <p:spPr>
          <a:xfrm>
            <a:off x="7467600" y="2060410"/>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N = 64</a:t>
            </a:r>
          </a:p>
        </p:txBody>
      </p:sp>
      <p:sp>
        <p:nvSpPr>
          <p:cNvPr id="16" name="Rectangle 15"/>
          <p:cNvSpPr/>
          <p:nvPr/>
        </p:nvSpPr>
        <p:spPr>
          <a:xfrm>
            <a:off x="7467600" y="159505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N = 35</a:t>
            </a:r>
          </a:p>
        </p:txBody>
      </p:sp>
      <p:sp>
        <p:nvSpPr>
          <p:cNvPr id="5" name="Title 4" hidden="1">
            <a:extLst>
              <a:ext uri="{FF2B5EF4-FFF2-40B4-BE49-F238E27FC236}">
                <a16:creationId xmlns:a16="http://schemas.microsoft.com/office/drawing/2014/main" id="{3E93F28F-1E5A-4336-B535-1CBB6B161DFF}"/>
              </a:ext>
            </a:extLst>
          </p:cNvPr>
          <p:cNvSpPr>
            <a:spLocks noGrp="1"/>
          </p:cNvSpPr>
          <p:nvPr>
            <p:ph type="title"/>
          </p:nvPr>
        </p:nvSpPr>
        <p:spPr/>
        <p:txBody>
          <a:bodyPr/>
          <a:lstStyle/>
          <a:p>
            <a:r>
              <a:rPr lang="en-US" dirty="0"/>
              <a:t>Sample Elementary school: Fall (internalizing)</a:t>
            </a:r>
          </a:p>
        </p:txBody>
      </p:sp>
    </p:spTree>
    <p:extLst>
      <p:ext uri="{BB962C8B-B14F-4D97-AF65-F5344CB8AC3E}">
        <p14:creationId xmlns:p14="http://schemas.microsoft.com/office/powerpoint/2010/main" val="2936327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895601"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2514600" y="3725864"/>
            <a:ext cx="7239000" cy="1455737"/>
          </a:xfrm>
        </p:spPr>
        <p:txBody>
          <a:bodyPr>
            <a:normAutofit/>
          </a:bodyPr>
          <a:lstStyle/>
          <a:p>
            <a:r>
              <a:rPr lang="en-US" sz="2600" dirty="0"/>
              <a:t>… </a:t>
            </a:r>
            <a:r>
              <a:rPr lang="en-US" sz="2600" b="1" dirty="0"/>
              <a:t>implications for Tier 1 practices</a:t>
            </a:r>
          </a:p>
          <a:p>
            <a:r>
              <a:rPr lang="en-US" sz="2600" dirty="0"/>
              <a:t>… implications for teacher-delivered strategies</a:t>
            </a:r>
          </a:p>
          <a:p>
            <a:r>
              <a:rPr lang="en-US" sz="2600" dirty="0"/>
              <a:t>… implications for Tier 2 and Tier 3 supports</a:t>
            </a:r>
          </a:p>
        </p:txBody>
      </p:sp>
      <p:sp>
        <p:nvSpPr>
          <p:cNvPr id="10" name="TextBox 9"/>
          <p:cNvSpPr txBox="1">
            <a:spLocks noChangeArrowheads="1"/>
          </p:cNvSpPr>
          <p:nvPr/>
        </p:nvSpPr>
        <p:spPr bwMode="auto">
          <a:xfrm>
            <a:off x="2286001" y="5943601"/>
            <a:ext cx="6258445" cy="46166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2400" dirty="0">
                <a:solidFill>
                  <a:prstClr val="white"/>
                </a:solidFill>
                <a:ea typeface="ＭＳ Ｐゴシック"/>
              </a:rPr>
              <a:t>See Lane, Menzies,  Bruhn, and </a:t>
            </a:r>
            <a:r>
              <a:rPr lang="en-US" sz="2400" dirty="0" err="1">
                <a:solidFill>
                  <a:prstClr val="white"/>
                </a:solidFill>
                <a:ea typeface="ＭＳ Ｐゴシック"/>
              </a:rPr>
              <a:t>Crnobori</a:t>
            </a:r>
            <a:r>
              <a:rPr lang="en-US" sz="2400" dirty="0">
                <a:solidFill>
                  <a:prstClr val="white"/>
                </a:solidFill>
                <a:ea typeface="ＭＳ Ｐゴシック"/>
              </a:rPr>
              <a:t>  (2011) </a:t>
            </a:r>
          </a:p>
        </p:txBody>
      </p:sp>
    </p:spTree>
    <p:extLst>
      <p:ext uri="{BB962C8B-B14F-4D97-AF65-F5344CB8AC3E}">
        <p14:creationId xmlns:p14="http://schemas.microsoft.com/office/powerpoint/2010/main" val="3112146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a:t>
            </a:r>
            <a:br>
              <a:rPr lang="en-US" sz="2400" dirty="0">
                <a:cs typeface="Times New Roman" pitchFamily="18" charset="0"/>
              </a:rPr>
            </a:br>
            <a:r>
              <a:rPr lang="en-US" sz="2400" dirty="0">
                <a:cs typeface="Times New Roman" pitchFamily="18" charset="0"/>
              </a:rPr>
              <a:t>Spring 2012 – Total School</a:t>
            </a:r>
          </a:p>
        </p:txBody>
      </p:sp>
      <p:graphicFrame>
        <p:nvGraphicFramePr>
          <p:cNvPr id="4" name="Content Placeholder 3" descr="A graph showing social skills improvement system progress monitoring data. "/>
          <p:cNvGraphicFramePr>
            <a:graphicFrameLocks noGrp="1"/>
          </p:cNvGraphicFramePr>
          <p:nvPr>
            <p:ph idx="1"/>
            <p:extLst>
              <p:ext uri="{D42A27DB-BD31-4B8C-83A1-F6EECF244321}">
                <p14:modId xmlns:p14="http://schemas.microsoft.com/office/powerpoint/2010/main" val="832245571"/>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black"/>
                </a:solidFill>
                <a:latin typeface="Calibri" panose="020F0502020204030204"/>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prstClr val="black"/>
                </a:solidFill>
                <a:latin typeface="Calibri" panose="020F0502020204030204"/>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black"/>
                </a:solidFill>
                <a:latin typeface="Calibri" panose="020F0502020204030204"/>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black"/>
                </a:solidFill>
                <a:latin typeface="Calibri" panose="020F0502020204030204"/>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black"/>
                </a:solidFill>
                <a:latin typeface="Calibri" panose="020F0502020204030204"/>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a:solidFill>
                  <a:prstClr val="white"/>
                </a:solidFill>
                <a:latin typeface="Calibri" panose="020F0502020204030204"/>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pPr algn="ctr">
              <a:defRPr/>
            </a:pPr>
            <a:r>
              <a:rPr lang="en-US" sz="1200" dirty="0">
                <a:solidFill>
                  <a:prstClr val="black"/>
                </a:solidFill>
                <a:latin typeface="Calibri" panose="020F0502020204030204"/>
                <a:ea typeface="MS PGothic" charset="-128"/>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84181668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28801" y="228601"/>
            <a:ext cx="8486775" cy="810799"/>
          </a:xfrm>
        </p:spPr>
        <p:txBody>
          <a:bodyPr>
            <a:normAutofit fontScale="90000"/>
          </a:bodyPr>
          <a:lstStyle/>
          <a:p>
            <a:pPr eaLnBrk="1" hangingPunct="1"/>
            <a:r>
              <a:rPr lang="en-US" sz="2800" dirty="0"/>
              <a:t>Student Risk Screening Scale</a:t>
            </a:r>
            <a:br>
              <a:rPr lang="en-US" sz="2800" dirty="0"/>
            </a:br>
            <a:r>
              <a:rPr lang="en-US" sz="2800" dirty="0"/>
              <a:t>Middle School Fall 2004  -   Fall 2011</a:t>
            </a:r>
          </a:p>
        </p:txBody>
      </p:sp>
      <p:graphicFrame>
        <p:nvGraphicFramePr>
          <p:cNvPr id="81923" name="Object 7" descr="A graph of student risk screning data fall 2004-fall 2011."/>
          <p:cNvGraphicFramePr>
            <a:graphicFrameLocks noGrp="1" noChangeAspect="1"/>
          </p:cNvGraphicFramePr>
          <p:nvPr>
            <p:ph idx="1"/>
            <p:extLst>
              <p:ext uri="{D42A27DB-BD31-4B8C-83A1-F6EECF244321}">
                <p14:modId xmlns:p14="http://schemas.microsoft.com/office/powerpoint/2010/main" val="3720118382"/>
              </p:ext>
            </p:extLst>
          </p:nvPr>
        </p:nvGraphicFramePr>
        <p:xfrm>
          <a:off x="1854201" y="1474788"/>
          <a:ext cx="8461375" cy="4597400"/>
        </p:xfrm>
        <a:graphic>
          <a:graphicData uri="http://schemas.openxmlformats.org/presentationml/2006/ole">
            <mc:AlternateContent xmlns:mc="http://schemas.openxmlformats.org/markup-compatibility/2006">
              <mc:Choice xmlns:v="urn:schemas-microsoft-com:vml" Requires="v">
                <p:oleObj spid="_x0000_s1051" r:id="rId3" imgW="8461981" imgH="4596782" progId="Excel.Chart.8">
                  <p:embed/>
                </p:oleObj>
              </mc:Choice>
              <mc:Fallback>
                <p:oleObj r:id="rId3" imgW="8461981" imgH="4596782" progId="Excel.Chart.8">
                  <p:embed/>
                  <p:pic>
                    <p:nvPicPr>
                      <p:cNvPr id="81923"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1" y="1474788"/>
                        <a:ext cx="8461375" cy="4597400"/>
                      </a:xfrm>
                      <a:prstGeom prst="rect">
                        <a:avLst/>
                      </a:prstGeom>
                      <a:noFill/>
                      <a:ln>
                        <a:noFill/>
                      </a:ln>
                      <a:extLst/>
                    </p:spPr>
                  </p:pic>
                </p:oleObj>
              </mc:Fallback>
            </mc:AlternateContent>
          </a:graphicData>
        </a:graphic>
      </p:graphicFrame>
      <p:sp>
        <p:nvSpPr>
          <p:cNvPr id="81924" name="Text Box 4"/>
          <p:cNvSpPr txBox="1">
            <a:spLocks noChangeArrowheads="1"/>
          </p:cNvSpPr>
          <p:nvPr/>
        </p:nvSpPr>
        <p:spPr bwMode="auto">
          <a:xfrm>
            <a:off x="4191000" y="6153151"/>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defRPr/>
            </a:pPr>
            <a:r>
              <a:rPr lang="en-US">
                <a:solidFill>
                  <a:prstClr val="black"/>
                </a:solidFill>
                <a:latin typeface="Arial" charset="0"/>
                <a:ea typeface="MS PGothic" charset="-128"/>
              </a:rPr>
              <a:t>Fall Screeners</a:t>
            </a:r>
          </a:p>
        </p:txBody>
      </p:sp>
      <p:sp>
        <p:nvSpPr>
          <p:cNvPr id="81925" name="Rectangle 8"/>
          <p:cNvSpPr>
            <a:spLocks noChangeArrowheads="1"/>
          </p:cNvSpPr>
          <p:nvPr/>
        </p:nvSpPr>
        <p:spPr bwMode="auto">
          <a:xfrm>
            <a:off x="8991600" y="1676400"/>
            <a:ext cx="914400" cy="381000"/>
          </a:xfrm>
          <a:prstGeom prst="rect">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defRPr/>
            </a:pPr>
            <a:r>
              <a:rPr lang="en-US">
                <a:solidFill>
                  <a:prstClr val="white"/>
                </a:solidFill>
                <a:latin typeface="Arial" charset="0"/>
                <a:ea typeface="MS PGothic" charset="-128"/>
                <a:cs typeface="Arial" charset="0"/>
              </a:rPr>
              <a:t>n = 12</a:t>
            </a:r>
          </a:p>
        </p:txBody>
      </p:sp>
      <p:sp>
        <p:nvSpPr>
          <p:cNvPr id="81926" name="Rectangle 9"/>
          <p:cNvSpPr>
            <a:spLocks noChangeArrowheads="1"/>
          </p:cNvSpPr>
          <p:nvPr/>
        </p:nvSpPr>
        <p:spPr bwMode="auto">
          <a:xfrm>
            <a:off x="8991600" y="2209800"/>
            <a:ext cx="914400" cy="381000"/>
          </a:xfrm>
          <a:prstGeom prst="rect">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defRPr/>
            </a:pPr>
            <a:r>
              <a:rPr lang="en-US">
                <a:solidFill>
                  <a:prstClr val="black"/>
                </a:solidFill>
                <a:latin typeface="Arial" charset="0"/>
                <a:ea typeface="MS PGothic" charset="-128"/>
                <a:cs typeface="Arial" charset="0"/>
              </a:rPr>
              <a:t>n = </a:t>
            </a:r>
            <a:r>
              <a:rPr lang="en-US">
                <a:solidFill>
                  <a:prstClr val="black"/>
                </a:solidFill>
                <a:latin typeface="Calibri" panose="020F0502020204030204"/>
                <a:ea typeface="MS PGothic" charset="-128"/>
                <a:cs typeface="Arial" charset="0"/>
              </a:rPr>
              <a:t>20</a:t>
            </a:r>
            <a:endParaRPr lang="en-US">
              <a:solidFill>
                <a:prstClr val="black"/>
              </a:solidFill>
              <a:latin typeface="Arial" charset="0"/>
              <a:ea typeface="MS PGothic" charset="-128"/>
              <a:cs typeface="Arial" charset="0"/>
            </a:endParaRPr>
          </a:p>
        </p:txBody>
      </p:sp>
      <p:sp>
        <p:nvSpPr>
          <p:cNvPr id="81927" name="Rectangle 10"/>
          <p:cNvSpPr>
            <a:spLocks noChangeArrowheads="1"/>
          </p:cNvSpPr>
          <p:nvPr/>
        </p:nvSpPr>
        <p:spPr bwMode="auto">
          <a:xfrm>
            <a:off x="8991600" y="2743200"/>
            <a:ext cx="914400" cy="381000"/>
          </a:xfrm>
          <a:prstGeom prst="rect">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defRPr/>
            </a:pPr>
            <a:r>
              <a:rPr lang="en-US">
                <a:solidFill>
                  <a:prstClr val="black"/>
                </a:solidFill>
                <a:latin typeface="Arial" charset="0"/>
                <a:ea typeface="MS PGothic" charset="-128"/>
                <a:cs typeface="Arial" charset="0"/>
              </a:rPr>
              <a:t>n = </a:t>
            </a:r>
            <a:r>
              <a:rPr lang="en-US">
                <a:solidFill>
                  <a:prstClr val="black"/>
                </a:solidFill>
                <a:latin typeface="Calibri" panose="020F0502020204030204"/>
                <a:ea typeface="MS PGothic" charset="-128"/>
                <a:cs typeface="Arial" charset="0"/>
              </a:rPr>
              <a:t>507</a:t>
            </a:r>
            <a:endParaRPr lang="en-US">
              <a:solidFill>
                <a:prstClr val="black"/>
              </a:solidFill>
              <a:latin typeface="Arial" charset="0"/>
              <a:ea typeface="MS PGothic" charset="-128"/>
              <a:cs typeface="Arial" charset="0"/>
            </a:endParaRPr>
          </a:p>
        </p:txBody>
      </p:sp>
      <p:sp>
        <p:nvSpPr>
          <p:cNvPr id="81928" name="Text Box 4"/>
          <p:cNvSpPr txBox="1">
            <a:spLocks noChangeArrowheads="1"/>
          </p:cNvSpPr>
          <p:nvPr/>
        </p:nvSpPr>
        <p:spPr bwMode="auto">
          <a:xfrm rot="16200000">
            <a:off x="335757" y="3702844"/>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defRPr/>
            </a:pPr>
            <a:r>
              <a:rPr lang="en-US">
                <a:solidFill>
                  <a:prstClr val="black"/>
                </a:solidFill>
                <a:latin typeface="Arial" charset="0"/>
                <a:ea typeface="MS PGothic" charset="-128"/>
              </a:rPr>
              <a:t>Percentage of Students</a:t>
            </a:r>
          </a:p>
        </p:txBody>
      </p:sp>
      <p:sp>
        <p:nvSpPr>
          <p:cNvPr id="81929" name="TextBox 15"/>
          <p:cNvSpPr txBox="1">
            <a:spLocks noChangeArrowheads="1"/>
          </p:cNvSpPr>
          <p:nvPr/>
        </p:nvSpPr>
        <p:spPr bwMode="auto">
          <a:xfrm>
            <a:off x="27432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N=534</a:t>
            </a:r>
          </a:p>
        </p:txBody>
      </p:sp>
      <p:sp>
        <p:nvSpPr>
          <p:cNvPr id="81930" name="TextBox 16"/>
          <p:cNvSpPr txBox="1">
            <a:spLocks noChangeArrowheads="1"/>
          </p:cNvSpPr>
          <p:nvPr/>
        </p:nvSpPr>
        <p:spPr bwMode="auto">
          <a:xfrm>
            <a:off x="35814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N=502</a:t>
            </a:r>
          </a:p>
        </p:txBody>
      </p:sp>
      <p:sp>
        <p:nvSpPr>
          <p:cNvPr id="81931" name="TextBox 17"/>
          <p:cNvSpPr txBox="1">
            <a:spLocks noChangeArrowheads="1"/>
          </p:cNvSpPr>
          <p:nvPr/>
        </p:nvSpPr>
        <p:spPr bwMode="auto">
          <a:xfrm>
            <a:off x="44196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N=454</a:t>
            </a:r>
          </a:p>
        </p:txBody>
      </p:sp>
      <p:sp>
        <p:nvSpPr>
          <p:cNvPr id="81932" name="TextBox 18"/>
          <p:cNvSpPr txBox="1">
            <a:spLocks noChangeArrowheads="1"/>
          </p:cNvSpPr>
          <p:nvPr/>
        </p:nvSpPr>
        <p:spPr bwMode="auto">
          <a:xfrm>
            <a:off x="67056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N=476</a:t>
            </a:r>
          </a:p>
        </p:txBody>
      </p:sp>
      <p:sp>
        <p:nvSpPr>
          <p:cNvPr id="81933" name="TextBox 19"/>
          <p:cNvSpPr txBox="1">
            <a:spLocks noChangeArrowheads="1"/>
          </p:cNvSpPr>
          <p:nvPr/>
        </p:nvSpPr>
        <p:spPr bwMode="auto">
          <a:xfrm>
            <a:off x="59436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N=477</a:t>
            </a:r>
          </a:p>
        </p:txBody>
      </p:sp>
      <p:sp>
        <p:nvSpPr>
          <p:cNvPr id="81934" name="TextBox 20"/>
          <p:cNvSpPr txBox="1">
            <a:spLocks noChangeArrowheads="1"/>
          </p:cNvSpPr>
          <p:nvPr/>
        </p:nvSpPr>
        <p:spPr bwMode="auto">
          <a:xfrm>
            <a:off x="51816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N=470</a:t>
            </a:r>
          </a:p>
        </p:txBody>
      </p:sp>
      <p:sp>
        <p:nvSpPr>
          <p:cNvPr id="81935" name="TextBox 18"/>
          <p:cNvSpPr txBox="1">
            <a:spLocks noChangeArrowheads="1"/>
          </p:cNvSpPr>
          <p:nvPr/>
        </p:nvSpPr>
        <p:spPr bwMode="auto">
          <a:xfrm>
            <a:off x="7467600" y="5257801"/>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N=524</a:t>
            </a:r>
          </a:p>
        </p:txBody>
      </p:sp>
      <p:sp>
        <p:nvSpPr>
          <p:cNvPr id="81936" name="TextBox 18"/>
          <p:cNvSpPr txBox="1">
            <a:spLocks noChangeArrowheads="1"/>
          </p:cNvSpPr>
          <p:nvPr/>
        </p:nvSpPr>
        <p:spPr bwMode="auto">
          <a:xfrm>
            <a:off x="8229600" y="5257801"/>
            <a:ext cx="9144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400">
                <a:solidFill>
                  <a:prstClr val="black"/>
                </a:solidFill>
                <a:latin typeface="Century Gothic" pitchFamily="34" charset="0"/>
                <a:ea typeface="MS PGothic" charset="-128"/>
              </a:rPr>
              <a:t>N= 539</a:t>
            </a:r>
          </a:p>
        </p:txBody>
      </p:sp>
      <p:sp>
        <p:nvSpPr>
          <p:cNvPr id="2" name="Footer Placeholder 1"/>
          <p:cNvSpPr>
            <a:spLocks noGrp="1"/>
          </p:cNvSpPr>
          <p:nvPr>
            <p:ph type="ftr" sz="quarter" idx="11"/>
          </p:nvPr>
        </p:nvSpPr>
        <p:spPr>
          <a:xfrm>
            <a:off x="7053943" y="6337301"/>
            <a:ext cx="3502152" cy="365125"/>
          </a:xfrm>
        </p:spPr>
        <p:txBody>
          <a:bodyPr/>
          <a:lstStyle/>
          <a:p>
            <a:pPr>
              <a:defRPr/>
            </a:pPr>
            <a:r>
              <a:rPr lang="en-US">
                <a:solidFill>
                  <a:srgbClr val="94C600"/>
                </a:solidFill>
              </a:rPr>
              <a:t>Lane &amp; Oakes </a:t>
            </a:r>
          </a:p>
        </p:txBody>
      </p:sp>
    </p:spTree>
    <p:extLst>
      <p:ext uri="{BB962C8B-B14F-4D97-AF65-F5344CB8AC3E}">
        <p14:creationId xmlns:p14="http://schemas.microsoft.com/office/powerpoint/2010/main" val="276780221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743201" y="2057401"/>
            <a:ext cx="64801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2514600" y="3725864"/>
            <a:ext cx="7239000" cy="1455737"/>
          </a:xfrm>
        </p:spPr>
        <p:txBody>
          <a:bodyPr>
            <a:normAutofit/>
          </a:bodyPr>
          <a:lstStyle/>
          <a:p>
            <a:r>
              <a:rPr lang="en-US" sz="2600" dirty="0"/>
              <a:t>… implications for Tier 1 practices</a:t>
            </a:r>
          </a:p>
          <a:p>
            <a:r>
              <a:rPr lang="en-US" sz="2600" b="1" dirty="0"/>
              <a:t>… implications for teacher-delivered strategies</a:t>
            </a:r>
          </a:p>
          <a:p>
            <a:r>
              <a:rPr lang="en-US" sz="2600" dirty="0"/>
              <a:t>… implications for Tier 2 and Tier 3 supports</a:t>
            </a:r>
          </a:p>
        </p:txBody>
      </p:sp>
      <p:sp>
        <p:nvSpPr>
          <p:cNvPr id="10" name="TextBox 9"/>
          <p:cNvSpPr txBox="1">
            <a:spLocks noChangeArrowheads="1"/>
          </p:cNvSpPr>
          <p:nvPr/>
        </p:nvSpPr>
        <p:spPr bwMode="auto">
          <a:xfrm>
            <a:off x="2057401" y="6019801"/>
            <a:ext cx="6258445" cy="46166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2400" dirty="0">
                <a:solidFill>
                  <a:prstClr val="white"/>
                </a:solidFill>
              </a:rPr>
              <a:t>See Lane, Menzies,  Bruhn, and </a:t>
            </a:r>
            <a:r>
              <a:rPr lang="en-US" sz="2400" dirty="0" err="1">
                <a:solidFill>
                  <a:prstClr val="white"/>
                </a:solidFill>
              </a:rPr>
              <a:t>Crnobori</a:t>
            </a:r>
            <a:r>
              <a:rPr lang="en-US" sz="2400" dirty="0">
                <a:solidFill>
                  <a:prstClr val="white"/>
                </a:solidFill>
              </a:rPr>
              <a:t>  (2011) </a:t>
            </a:r>
          </a:p>
        </p:txBody>
      </p:sp>
    </p:spTree>
    <p:extLst>
      <p:ext uri="{BB962C8B-B14F-4D97-AF65-F5344CB8AC3E}">
        <p14:creationId xmlns:p14="http://schemas.microsoft.com/office/powerpoint/2010/main" val="3846075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A screenshot of a tool for identifying students for secondary and tertiary prevention effor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76402"/>
            <a:ext cx="7239000" cy="390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descr="A decorative arrow. "/>
          <p:cNvSpPr/>
          <p:nvPr/>
        </p:nvSpPr>
        <p:spPr>
          <a:xfrm>
            <a:off x="56388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Down Arrow 5" descr="A decorative arrow. "/>
          <p:cNvSpPr/>
          <p:nvPr/>
        </p:nvSpPr>
        <p:spPr>
          <a:xfrm>
            <a:off x="65532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 name="Down Arrow 6" descr="A decorative arrow. "/>
          <p:cNvSpPr/>
          <p:nvPr/>
        </p:nvSpPr>
        <p:spPr>
          <a:xfrm>
            <a:off x="72390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3" name="Down Arrow 12" descr="A decorative arrow. "/>
          <p:cNvSpPr/>
          <p:nvPr/>
        </p:nvSpPr>
        <p:spPr>
          <a:xfrm>
            <a:off x="80010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14" name="Down Arrow 13"/>
          <p:cNvSpPr/>
          <p:nvPr/>
        </p:nvSpPr>
        <p:spPr>
          <a:xfrm>
            <a:off x="47244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11" name="Down Arrow 10" descr="A decorative arrow. "/>
          <p:cNvSpPr/>
          <p:nvPr/>
        </p:nvSpPr>
        <p:spPr>
          <a:xfrm>
            <a:off x="86868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5" name="Rectangle 14"/>
          <p:cNvSpPr/>
          <p:nvPr/>
        </p:nvSpPr>
        <p:spPr>
          <a:xfrm>
            <a:off x="1752600" y="6248401"/>
            <a:ext cx="8153400" cy="430887"/>
          </a:xfrm>
          <a:prstGeom prst="rect">
            <a:avLst/>
          </a:prstGeom>
          <a:noFill/>
        </p:spPr>
        <p:txBody>
          <a:bodyPr wrap="square">
            <a:spAutoFit/>
          </a:bodyPr>
          <a:lstStyle/>
          <a:p>
            <a:r>
              <a:rPr lang="en-US" sz="1100" dirty="0">
                <a:solidFill>
                  <a:prstClr val="black"/>
                </a:solidFill>
                <a:latin typeface="Calibri" panose="020F0502020204030204" pitchFamily="34" charset="0"/>
                <a:ea typeface="ＭＳ Ｐゴシック"/>
              </a:rPr>
              <a:t>Lane, K. L., Menzies, H. M., Ennis, R. P., &amp; Oakes, W. P. (2015)</a:t>
            </a:r>
            <a:r>
              <a:rPr lang="en-US" sz="1100" i="1" dirty="0">
                <a:solidFill>
                  <a:prstClr val="black"/>
                </a:solidFill>
                <a:latin typeface="Calibri" panose="020F0502020204030204" pitchFamily="34" charset="0"/>
                <a:ea typeface="ＭＳ Ｐゴシック"/>
              </a:rPr>
              <a:t>. Supporting Behavior for School Success: A Step-by-Step Guide to Key Strategies. </a:t>
            </a:r>
            <a:r>
              <a:rPr lang="en-US" sz="1100" dirty="0">
                <a:solidFill>
                  <a:prstClr val="black"/>
                </a:solidFill>
                <a:latin typeface="Calibri" panose="020F0502020204030204" pitchFamily="34" charset="0"/>
                <a:ea typeface="ＭＳ Ｐゴシック"/>
              </a:rPr>
              <a:t>New York, NY: Guilford Press. </a:t>
            </a:r>
            <a:r>
              <a:rPr lang="en-US" sz="1100" i="1" dirty="0">
                <a:solidFill>
                  <a:prstClr val="black"/>
                </a:solidFill>
                <a:latin typeface="Calibri" panose="020F0502020204030204" pitchFamily="34" charset="0"/>
                <a:ea typeface="ＭＳ Ｐゴシック"/>
              </a:rPr>
              <a:t>  </a:t>
            </a:r>
            <a:endParaRPr lang="en-US" sz="1100" dirty="0">
              <a:solidFill>
                <a:prstClr val="black"/>
              </a:solidFill>
              <a:latin typeface="Calibri" panose="020F0502020204030204" pitchFamily="34" charset="0"/>
              <a:ea typeface="ＭＳ Ｐゴシック"/>
            </a:endParaRPr>
          </a:p>
        </p:txBody>
      </p:sp>
      <p:sp>
        <p:nvSpPr>
          <p:cNvPr id="12" name="Rectangle 11"/>
          <p:cNvSpPr/>
          <p:nvPr/>
        </p:nvSpPr>
        <p:spPr>
          <a:xfrm>
            <a:off x="1981200" y="304800"/>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Calibri Light" panose="020F0302020204030204"/>
                <a:cs typeface="Times New Roman" panose="02020603050405020304" pitchFamily="18" charset="0"/>
              </a:rPr>
              <a:t>Examining Academic and Behavioral Data:   </a:t>
            </a:r>
          </a:p>
          <a:p>
            <a:pPr algn="ctr"/>
            <a:r>
              <a:rPr lang="en-US" sz="3200" dirty="0">
                <a:solidFill>
                  <a:prstClr val="black"/>
                </a:solidFill>
                <a:latin typeface="Calibri Light" panose="020F0302020204030204"/>
                <a:cs typeface="Times New Roman" panose="02020603050405020304" pitchFamily="18" charset="0"/>
              </a:rPr>
              <a:t>Elementary School Level</a:t>
            </a:r>
          </a:p>
        </p:txBody>
      </p:sp>
      <p:sp>
        <p:nvSpPr>
          <p:cNvPr id="2" name="Title 1" hidden="1">
            <a:extLst>
              <a:ext uri="{FF2B5EF4-FFF2-40B4-BE49-F238E27FC236}">
                <a16:creationId xmlns:a16="http://schemas.microsoft.com/office/drawing/2014/main" id="{A614D789-6E7D-4A25-8173-A5CF42A7A5EB}"/>
              </a:ext>
            </a:extLst>
          </p:cNvPr>
          <p:cNvSpPr>
            <a:spLocks noGrp="1"/>
          </p:cNvSpPr>
          <p:nvPr>
            <p:ph type="title"/>
          </p:nvPr>
        </p:nvSpPr>
        <p:spPr/>
        <p:txBody>
          <a:bodyPr/>
          <a:lstStyle/>
          <a:p>
            <a:r>
              <a:rPr lang="en-US" dirty="0">
                <a:solidFill>
                  <a:prstClr val="black"/>
                </a:solidFill>
                <a:cs typeface="Times New Roman" panose="02020603050405020304" pitchFamily="18" charset="0"/>
              </a:rPr>
              <a:t>Examining Academic and Behavioral Data: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Elementary School Level</a:t>
            </a:r>
            <a:br>
              <a:rPr lang="en-US" dirty="0">
                <a:solidFill>
                  <a:prstClr val="black"/>
                </a:solidFill>
                <a:cs typeface="Times New Roman" panose="02020603050405020304" pitchFamily="18" charset="0"/>
              </a:rPr>
            </a:br>
            <a:endParaRPr lang="en-US" dirty="0"/>
          </a:p>
        </p:txBody>
      </p:sp>
    </p:spTree>
    <p:extLst>
      <p:ext uri="{BB962C8B-B14F-4D97-AF65-F5344CB8AC3E}">
        <p14:creationId xmlns:p14="http://schemas.microsoft.com/office/powerpoint/2010/main" val="2122500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descr="A picture of EBD reviews."/>
          <p:cNvPicPr>
            <a:picLocks noChangeAspect="1"/>
          </p:cNvPicPr>
          <p:nvPr/>
        </p:nvPicPr>
        <p:blipFill>
          <a:blip r:embed="rId3"/>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descr="A picture of EBP materials. "/>
          <p:cNvPicPr>
            <a:picLocks noChangeAspect="1"/>
          </p:cNvPicPr>
          <p:nvPr/>
        </p:nvPicPr>
        <p:blipFill>
          <a:blip r:embed="rId4"/>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descr="A picture of EBP materials. "/>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hidden="1">
            <a:extLst>
              <a:ext uri="{FF2B5EF4-FFF2-40B4-BE49-F238E27FC236}">
                <a16:creationId xmlns:a16="http://schemas.microsoft.com/office/drawing/2014/main" id="{C0361E62-91D0-407E-9F92-97313E382E0E}"/>
              </a:ext>
            </a:extLst>
          </p:cNvPr>
          <p:cNvSpPr>
            <a:spLocks noGrp="1"/>
          </p:cNvSpPr>
          <p:nvPr>
            <p:ph type="title"/>
          </p:nvPr>
        </p:nvSpPr>
        <p:spPr/>
        <p:txBody>
          <a:bodyPr/>
          <a:lstStyle/>
          <a:p>
            <a:r>
              <a:rPr lang="en-US" dirty="0"/>
              <a:t>Low-intensity strategies</a:t>
            </a:r>
          </a:p>
        </p:txBody>
      </p:sp>
      <p:graphicFrame>
        <p:nvGraphicFramePr>
          <p:cNvPr id="5" name="Content Placeholder 4" descr="A picture of EBP materials. "/>
          <p:cNvGraphicFramePr>
            <a:graphicFrameLocks noGrp="1"/>
          </p:cNvGraphicFramePr>
          <p:nvPr>
            <p:ph idx="1"/>
            <p:extLst>
              <p:ext uri="{D42A27DB-BD31-4B8C-83A1-F6EECF244321}">
                <p14:modId xmlns:p14="http://schemas.microsoft.com/office/powerpoint/2010/main" val="281849095"/>
              </p:ext>
            </p:extLst>
          </p:nvPr>
        </p:nvGraphicFramePr>
        <p:xfrm>
          <a:off x="2136774" y="2927351"/>
          <a:ext cx="5334000" cy="3881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descr="A box that says self-monitoring"/>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sz="2400" dirty="0">
                  <a:solidFill>
                    <a:prstClr val="white"/>
                  </a:solidFill>
                  <a:latin typeface="Arial" panose="020B0604020202020204" pitchFamily="34" charset="0"/>
                  <a:cs typeface="Arial" panose="020B0604020202020204" pitchFamily="34" charset="0"/>
                </a:rPr>
                <a:t>Self-monitoring</a:t>
              </a:r>
            </a:p>
          </p:txBody>
        </p:sp>
      </p:grpSp>
      <p:grpSp>
        <p:nvGrpSpPr>
          <p:cNvPr id="244744" name="Group 11" descr="A box that says self-monitoring"/>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sz="2400" dirty="0">
                  <a:solidFill>
                    <a:prstClr val="white"/>
                  </a:solidFill>
                  <a:latin typeface="Arial" panose="020B0604020202020204" pitchFamily="34" charset="0"/>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dirty="0">
                <a:solidFill>
                  <a:prstClr val="black"/>
                </a:solidFill>
                <a:latin typeface="Calibri Light" panose="020F0302020204030204"/>
              </a:rPr>
              <a:t>Low-Intensity Strategies</a:t>
            </a:r>
          </a:p>
        </p:txBody>
      </p:sp>
      <p:pic>
        <p:nvPicPr>
          <p:cNvPr id="240650" name="Picture 2" descr="1424998884482"/>
          <p:cNvPicPr>
            <a:picLocks noChangeAspect="1" noChangeArrowheads="1"/>
          </p:cNvPicPr>
          <p:nvPr/>
        </p:nvPicPr>
        <p:blipFill>
          <a:blip r:embed="rId12"/>
          <a:srcRect l="7143" t="5705" r="6604" b="4041"/>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16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Webinar Format and Questions </a:t>
            </a:r>
          </a:p>
        </p:txBody>
      </p:sp>
      <p:sp>
        <p:nvSpPr>
          <p:cNvPr id="5" name="Content Placeholder 4"/>
          <p:cNvSpPr>
            <a:spLocks noGrp="1"/>
          </p:cNvSpPr>
          <p:nvPr>
            <p:ph sz="quarter" idx="15"/>
          </p:nvPr>
        </p:nvSpPr>
        <p:spPr>
          <a:xfrm>
            <a:off x="457200" y="1371600"/>
            <a:ext cx="8284464" cy="4343400"/>
          </a:xfrm>
        </p:spPr>
        <p:txBody>
          <a:bodyPr>
            <a:normAutofit lnSpcReduction="10000"/>
          </a:bodyPr>
          <a:lstStyle/>
          <a:p>
            <a:r>
              <a:rPr lang="en-US" dirty="0"/>
              <a:t>Throughout the presentation, submit your questions </a:t>
            </a:r>
            <a:br>
              <a:rPr lang="en-US" dirty="0"/>
            </a:br>
            <a:r>
              <a:rPr lang="en-US" dirty="0"/>
              <a:t>into the question pod.  </a:t>
            </a:r>
          </a:p>
          <a:p>
            <a:pPr lvl="1"/>
            <a:r>
              <a:rPr lang="en-US" dirty="0"/>
              <a:t>For technical issues and questions, a webinar team </a:t>
            </a:r>
            <a:br>
              <a:rPr lang="en-US" dirty="0"/>
            </a:br>
            <a:r>
              <a:rPr lang="en-US" dirty="0"/>
              <a:t>member will try to assist you as soon as possible. </a:t>
            </a:r>
          </a:p>
          <a:p>
            <a:pPr lvl="1"/>
            <a:r>
              <a:rPr lang="en-US" dirty="0"/>
              <a:t>For content-related questions, there will be a time for </a:t>
            </a:r>
            <a:br>
              <a:rPr lang="en-US" dirty="0"/>
            </a:br>
            <a:r>
              <a:rPr lang="en-US" b="1" dirty="0"/>
              <a:t>Q&amp;A</a:t>
            </a:r>
            <a:r>
              <a:rPr lang="en-US" dirty="0"/>
              <a:t> at the end of the presentation. Submit your </a:t>
            </a:r>
            <a:br>
              <a:rPr lang="en-US" dirty="0"/>
            </a:br>
            <a:r>
              <a:rPr lang="en-US" dirty="0"/>
              <a:t>questions and we will share them with the presenters.  </a:t>
            </a:r>
            <a:endParaRPr lang="en-US" sz="1950" dirty="0"/>
          </a:p>
        </p:txBody>
      </p:sp>
      <p:pic>
        <p:nvPicPr>
          <p:cNvPr id="6" name="Picture 5" descr="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8" name="Slide Number Placeholder 7"/>
          <p:cNvSpPr>
            <a:spLocks noGrp="1"/>
          </p:cNvSpPr>
          <p:nvPr>
            <p:ph type="sldNum" sz="quarter" idx="14"/>
          </p:nvPr>
        </p:nvSpPr>
        <p:spPr/>
        <p:txBody>
          <a:bodyPr/>
          <a:lstStyle/>
          <a:p>
            <a:fld id="{99A20822-4A49-4D36-86E3-300BA48D3F00}" type="slidenum">
              <a:rPr lang="en-US" smtClean="0"/>
              <a:pPr/>
              <a:t>3</a:t>
            </a:fld>
            <a:endParaRPr lang="en-US" dirty="0"/>
          </a:p>
        </p:txBody>
      </p:sp>
    </p:spTree>
    <p:extLst>
      <p:ext uri="{BB962C8B-B14F-4D97-AF65-F5344CB8AC3E}">
        <p14:creationId xmlns:p14="http://schemas.microsoft.com/office/powerpoint/2010/main" val="3074006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895601"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2514600" y="3725864"/>
            <a:ext cx="7239000" cy="1455737"/>
          </a:xfrm>
        </p:spPr>
        <p:txBody>
          <a:bodyPr>
            <a:normAutofit/>
          </a:bodyPr>
          <a:lstStyle/>
          <a:p>
            <a:r>
              <a:rPr lang="en-US" sz="2600" dirty="0"/>
              <a:t>… implications for Tier 1 practices</a:t>
            </a:r>
          </a:p>
          <a:p>
            <a:r>
              <a:rPr lang="en-US" sz="2600" dirty="0"/>
              <a:t>… implications for teacher-delivered strategies</a:t>
            </a:r>
          </a:p>
          <a:p>
            <a:r>
              <a:rPr lang="en-US" sz="2600" b="1" dirty="0"/>
              <a:t>… implications for Tier 2 and Tier 3 supports</a:t>
            </a:r>
          </a:p>
          <a:p>
            <a:endParaRPr lang="en-US" dirty="0"/>
          </a:p>
        </p:txBody>
      </p:sp>
      <p:sp>
        <p:nvSpPr>
          <p:cNvPr id="10" name="TextBox 9"/>
          <p:cNvSpPr txBox="1">
            <a:spLocks noChangeArrowheads="1"/>
          </p:cNvSpPr>
          <p:nvPr/>
        </p:nvSpPr>
        <p:spPr bwMode="auto">
          <a:xfrm>
            <a:off x="2057401" y="6019801"/>
            <a:ext cx="6258445" cy="46166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2400">
                <a:solidFill>
                  <a:prstClr val="white"/>
                </a:solidFill>
              </a:rPr>
              <a:t>See Lane, Menzies,  Bruhn, and Crnobori  (2011) </a:t>
            </a:r>
          </a:p>
        </p:txBody>
      </p:sp>
    </p:spTree>
    <p:extLst>
      <p:ext uri="{BB962C8B-B14F-4D97-AF65-F5344CB8AC3E}">
        <p14:creationId xmlns:p14="http://schemas.microsoft.com/office/powerpoint/2010/main" val="3055380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the three tiers of mtss with tier 2 highlighted. "/>
          <p:cNvPicPr>
            <a:picLocks noChangeAspect="1"/>
          </p:cNvPicPr>
          <p:nvPr/>
        </p:nvPicPr>
        <p:blipFill>
          <a:blip r:embed="rId2"/>
          <a:stretch>
            <a:fillRect/>
          </a:stretch>
        </p:blipFill>
        <p:spPr>
          <a:xfrm>
            <a:off x="280642" y="-133129"/>
            <a:ext cx="9337083" cy="6991129"/>
          </a:xfrm>
          <a:prstGeom prst="rect">
            <a:avLst/>
          </a:prstGeom>
        </p:spPr>
      </p:pic>
      <p:sp>
        <p:nvSpPr>
          <p:cNvPr id="2" name="Title 1" hidden="1">
            <a:extLst>
              <a:ext uri="{FF2B5EF4-FFF2-40B4-BE49-F238E27FC236}">
                <a16:creationId xmlns:a16="http://schemas.microsoft.com/office/drawing/2014/main" id="{09D167AC-39CE-4890-8CFD-4B19345906A3}"/>
              </a:ext>
            </a:extLst>
          </p:cNvPr>
          <p:cNvSpPr>
            <a:spLocks noGrp="1"/>
          </p:cNvSpPr>
          <p:nvPr>
            <p:ph type="title"/>
          </p:nvPr>
        </p:nvSpPr>
        <p:spPr/>
        <p:txBody>
          <a:bodyPr/>
          <a:lstStyle/>
          <a:p>
            <a:r>
              <a:rPr lang="en-US" dirty="0"/>
              <a:t>Tier 2 intervention grids</a:t>
            </a:r>
          </a:p>
        </p:txBody>
      </p:sp>
    </p:spTree>
    <p:extLst>
      <p:ext uri="{BB962C8B-B14F-4D97-AF65-F5344CB8AC3E}">
        <p14:creationId xmlns:p14="http://schemas.microsoft.com/office/powerpoint/2010/main" val="79085970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le around tier 3."/>
          <p:cNvPicPr>
            <a:picLocks noChangeAspect="1"/>
          </p:cNvPicPr>
          <p:nvPr/>
        </p:nvPicPr>
        <p:blipFill>
          <a:blip r:embed="rId2"/>
          <a:stretch>
            <a:fillRect/>
          </a:stretch>
        </p:blipFill>
        <p:spPr>
          <a:xfrm>
            <a:off x="211559" y="0"/>
            <a:ext cx="9262948" cy="6944884"/>
          </a:xfrm>
          <a:prstGeom prst="rect">
            <a:avLst/>
          </a:prstGeom>
        </p:spPr>
      </p:pic>
      <p:sp>
        <p:nvSpPr>
          <p:cNvPr id="2" name="Title 1" hidden="1">
            <a:extLst>
              <a:ext uri="{FF2B5EF4-FFF2-40B4-BE49-F238E27FC236}">
                <a16:creationId xmlns:a16="http://schemas.microsoft.com/office/drawing/2014/main" id="{EA960B3E-8F0D-4103-A069-F3AB40F353CA}"/>
              </a:ext>
            </a:extLst>
          </p:cNvPr>
          <p:cNvSpPr>
            <a:spLocks noGrp="1"/>
          </p:cNvSpPr>
          <p:nvPr>
            <p:ph type="title"/>
          </p:nvPr>
        </p:nvSpPr>
        <p:spPr/>
        <p:txBody>
          <a:bodyPr/>
          <a:lstStyle/>
          <a:p>
            <a:r>
              <a:rPr lang="en-US" dirty="0"/>
              <a:t>Tier 3 Intervention grids</a:t>
            </a:r>
          </a:p>
        </p:txBody>
      </p:sp>
    </p:spTree>
    <p:extLst>
      <p:ext uri="{BB962C8B-B14F-4D97-AF65-F5344CB8AC3E}">
        <p14:creationId xmlns:p14="http://schemas.microsoft.com/office/powerpoint/2010/main" val="322492785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4876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fontAlgn="base">
              <a:lnSpc>
                <a:spcPct val="100000"/>
              </a:lnSpc>
              <a:spcBef>
                <a:spcPct val="0"/>
              </a:spcBef>
              <a:spcAft>
                <a:spcPct val="0"/>
              </a:spcAft>
              <a:buNone/>
            </a:pPr>
            <a:r>
              <a:rPr lang="en-US" altLang="en-US" sz="1000">
                <a:solidFill>
                  <a:srgbClr val="000000"/>
                </a:solidFill>
                <a:latin typeface="Century Gothic" charset="0"/>
                <a:ea typeface="ＭＳ Ｐゴシック"/>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1524000" y="57150"/>
            <a:ext cx="9144000" cy="838200"/>
          </a:xfrm>
        </p:spPr>
        <p:txBody>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2915326126"/>
              </p:ext>
            </p:extLst>
          </p:nvPr>
        </p:nvGraphicFramePr>
        <p:xfrm>
          <a:off x="1524000" y="990601"/>
          <a:ext cx="9144000" cy="5810251"/>
        </p:xfrm>
        <a:graphic>
          <a:graphicData uri="http://schemas.openxmlformats.org/drawingml/2006/table">
            <a:tbl>
              <a:tblPr firstRow="1"/>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795588">
                  <a:extLst>
                    <a:ext uri="{9D8B030D-6E8A-4147-A177-3AD203B41FA5}">
                      <a16:colId xmlns:a16="http://schemas.microsoft.com/office/drawing/2014/main" val="20002"/>
                    </a:ext>
                  </a:extLst>
                </a:gridCol>
                <a:gridCol w="2071687">
                  <a:extLst>
                    <a:ext uri="{9D8B030D-6E8A-4147-A177-3AD203B41FA5}">
                      <a16:colId xmlns:a16="http://schemas.microsoft.com/office/drawing/2014/main" val="20003"/>
                    </a:ext>
                  </a:extLst>
                </a:gridCol>
                <a:gridCol w="1685925">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2" name="TextBox 1"/>
          <p:cNvSpPr txBox="1"/>
          <p:nvPr/>
        </p:nvSpPr>
        <p:spPr>
          <a:xfrm>
            <a:off x="56321" y="5553670"/>
            <a:ext cx="1620078" cy="923330"/>
          </a:xfrm>
          <a:prstGeom prst="rect">
            <a:avLst/>
          </a:prstGeom>
          <a:noFill/>
        </p:spPr>
        <p:txBody>
          <a:bodyPr wrap="square" rtlCol="0">
            <a:spAutoFit/>
          </a:bodyPr>
          <a:lstStyle/>
          <a:p>
            <a:r>
              <a:rPr lang="en-US" dirty="0"/>
              <a:t>See ci3t.org/</a:t>
            </a:r>
            <a:r>
              <a:rPr lang="en-US" dirty="0" err="1"/>
              <a:t>pl</a:t>
            </a:r>
            <a:r>
              <a:rPr lang="en-US" dirty="0"/>
              <a:t> for other illustrations</a:t>
            </a:r>
          </a:p>
        </p:txBody>
      </p:sp>
    </p:spTree>
    <p:extLst>
      <p:ext uri="{BB962C8B-B14F-4D97-AF65-F5344CB8AC3E}">
        <p14:creationId xmlns:p14="http://schemas.microsoft.com/office/powerpoint/2010/main" val="23812365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A decorative picture. "/>
          <p:cNvGraphicFramePr/>
          <p:nvPr>
            <p:extLst>
              <p:ext uri="{D42A27DB-BD31-4B8C-83A1-F6EECF244321}">
                <p14:modId xmlns:p14="http://schemas.microsoft.com/office/powerpoint/2010/main" val="18008813"/>
              </p:ext>
            </p:extLst>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hidden="1">
            <a:extLst>
              <a:ext uri="{FF2B5EF4-FFF2-40B4-BE49-F238E27FC236}">
                <a16:creationId xmlns:a16="http://schemas.microsoft.com/office/drawing/2014/main" id="{E816998F-BBC8-4833-8C4C-55A558D273C3}"/>
              </a:ext>
            </a:extLst>
          </p:cNvPr>
          <p:cNvSpPr>
            <a:spLocks noGrp="1"/>
          </p:cNvSpPr>
          <p:nvPr>
            <p:ph type="title"/>
          </p:nvPr>
        </p:nvSpPr>
        <p:spPr/>
        <p:txBody>
          <a:bodyPr/>
          <a:lstStyle/>
          <a:p>
            <a:r>
              <a:rPr lang="en-US" dirty="0"/>
              <a:t>Share!</a:t>
            </a:r>
          </a:p>
        </p:txBody>
      </p:sp>
    </p:spTree>
    <p:extLst>
      <p:ext uri="{BB962C8B-B14F-4D97-AF65-F5344CB8AC3E}">
        <p14:creationId xmlns:p14="http://schemas.microsoft.com/office/powerpoint/2010/main" val="36977987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NCII’s Behavior Screening Tools Chart</a:t>
            </a:r>
          </a:p>
        </p:txBody>
      </p:sp>
      <p:sp>
        <p:nvSpPr>
          <p:cNvPr id="4" name="Slide Number Placeholder 3"/>
          <p:cNvSpPr>
            <a:spLocks noGrp="1"/>
          </p:cNvSpPr>
          <p:nvPr>
            <p:ph type="sldNum" sz="quarter" idx="15"/>
          </p:nvPr>
        </p:nvSpPr>
        <p:spPr/>
        <p:txBody>
          <a:bodyPr/>
          <a:lstStyle/>
          <a:p>
            <a:fld id="{99A20822-4A49-4D36-86E3-300BA48D3F00}" type="slidenum">
              <a:rPr lang="en-US" smtClean="0"/>
              <a:pPr/>
              <a:t>35</a:t>
            </a:fld>
            <a:endParaRPr lang="en-US" dirty="0"/>
          </a:p>
        </p:txBody>
      </p:sp>
      <p:sp>
        <p:nvSpPr>
          <p:cNvPr id="6" name="Text Placeholder 5">
            <a:extLst>
              <a:ext uri="{FF2B5EF4-FFF2-40B4-BE49-F238E27FC236}">
                <a16:creationId xmlns:a16="http://schemas.microsoft.com/office/drawing/2014/main" id="{2B063DFE-8C59-4B96-BB21-149AAA85B45C}"/>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008215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National Center on Intensive Intervention</a:t>
            </a:r>
          </a:p>
        </p:txBody>
      </p:sp>
      <p:sp>
        <p:nvSpPr>
          <p:cNvPr id="7" name="Content Placeholder 6"/>
          <p:cNvSpPr>
            <a:spLocks noGrp="1"/>
          </p:cNvSpPr>
          <p:nvPr>
            <p:ph sz="quarter" idx="15"/>
          </p:nvPr>
        </p:nvSpPr>
        <p:spPr/>
        <p:txBody>
          <a:bodyPr>
            <a:normAutofit/>
          </a:bodyPr>
          <a:lstStyle/>
          <a:p>
            <a:pPr marL="0" indent="0">
              <a:buNone/>
            </a:pPr>
            <a:r>
              <a:rPr lang="en-US" dirty="0"/>
              <a:t>“Our mission is to build capacity of state and local educational agencies, universities, practitioners, and other stakeholders to support </a:t>
            </a:r>
            <a:r>
              <a:rPr lang="en-US" b="1" i="1" dirty="0">
                <a:solidFill>
                  <a:schemeClr val="accent2">
                    <a:lumMod val="60000"/>
                    <a:lumOff val="40000"/>
                  </a:schemeClr>
                </a:solidFill>
              </a:rPr>
              <a:t>implementation of intensive intervention </a:t>
            </a:r>
            <a:r>
              <a:rPr lang="en-US" dirty="0"/>
              <a:t>in reading, mathematics, and behavior for students with severe and persistent learning and/or behavioral needs.”</a:t>
            </a:r>
          </a:p>
          <a:p>
            <a:endParaRPr lang="en-US" dirty="0"/>
          </a:p>
          <a:p>
            <a:endParaRPr lang="en-US" dirty="0"/>
          </a:p>
        </p:txBody>
      </p:sp>
      <p:sp>
        <p:nvSpPr>
          <p:cNvPr id="2" name="Text Placeholder 1">
            <a:extLst>
              <a:ext uri="{FF2B5EF4-FFF2-40B4-BE49-F238E27FC236}">
                <a16:creationId xmlns:a16="http://schemas.microsoft.com/office/drawing/2014/main" id="{43E0F6C4-E78D-4687-8E0D-0D30205261E6}"/>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a:solidFill>
                  <a:srgbClr val="FFFFFF">
                    <a:lumMod val="75000"/>
                  </a:srgbClr>
                </a:solidFill>
              </a:rPr>
              <a:pPr algn="r"/>
              <a:t>36</a:t>
            </a:fld>
            <a:endParaRPr dirty="0">
              <a:solidFill>
                <a:srgbClr val="FFFFFF">
                  <a:lumMod val="75000"/>
                </a:srgbClr>
              </a:solidFill>
            </a:endParaRPr>
          </a:p>
        </p:txBody>
      </p:sp>
    </p:spTree>
    <p:extLst>
      <p:ext uri="{BB962C8B-B14F-4D97-AF65-F5344CB8AC3E}">
        <p14:creationId xmlns:p14="http://schemas.microsoft.com/office/powerpoint/2010/main" val="335648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3249873" y="6507316"/>
            <a:ext cx="141064" cy="153888"/>
          </a:xfrm>
        </p:spPr>
        <p:txBody>
          <a:bodyPr/>
          <a:lstStyle/>
          <a:p>
            <a:fld id="{C5C61D59-461F-4A9B-ABAB-4A6199EA99C2}" type="slidenum">
              <a:rPr>
                <a:solidFill>
                  <a:srgbClr val="FFFFFF">
                    <a:lumMod val="75000"/>
                  </a:srgbClr>
                </a:solidFill>
              </a:rPr>
              <a:pPr/>
              <a:t>37</a:t>
            </a:fld>
            <a:endParaRPr dirty="0">
              <a:solidFill>
                <a:srgbClr val="FFFFFF">
                  <a:lumMod val="75000"/>
                </a:srgbClr>
              </a:solidFill>
            </a:endParaRPr>
          </a:p>
        </p:txBody>
      </p:sp>
      <p:sp>
        <p:nvSpPr>
          <p:cNvPr id="90113" name="Title 1"/>
          <p:cNvSpPr>
            <a:spLocks noGrp="1"/>
          </p:cNvSpPr>
          <p:nvPr>
            <p:ph type="title"/>
          </p:nvPr>
        </p:nvSpPr>
        <p:spPr/>
        <p:txBody>
          <a:bodyPr/>
          <a:lstStyle/>
          <a:p>
            <a:r>
              <a:rPr lang="en-US" dirty="0"/>
              <a:t>What is Intensive Intervention?</a:t>
            </a:r>
          </a:p>
        </p:txBody>
      </p:sp>
      <p:sp>
        <p:nvSpPr>
          <p:cNvPr id="3" name="Content Placeholder 2"/>
          <p:cNvSpPr>
            <a:spLocks noGrp="1"/>
          </p:cNvSpPr>
          <p:nvPr>
            <p:ph idx="1"/>
          </p:nvPr>
        </p:nvSpPr>
        <p:spPr>
          <a:xfrm>
            <a:off x="1987650" y="1426796"/>
            <a:ext cx="8215175" cy="3852007"/>
          </a:xfrm>
        </p:spPr>
        <p:txBody>
          <a:bodyPr/>
          <a:lstStyle/>
          <a:p>
            <a:pPr marL="0" indent="0">
              <a:buNone/>
            </a:pPr>
            <a:r>
              <a:rPr lang="en-US" sz="2800" b="1" dirty="0"/>
              <a:t>Intensive intervention</a:t>
            </a:r>
            <a:r>
              <a:rPr lang="en-US" sz="2800" dirty="0"/>
              <a:t> addresses </a:t>
            </a:r>
            <a:r>
              <a:rPr lang="en-US" sz="2800" i="1" dirty="0"/>
              <a:t>severe and persistent </a:t>
            </a:r>
            <a:r>
              <a:rPr lang="en-US" sz="2800" dirty="0"/>
              <a:t>learning or behavioral difficulties. </a:t>
            </a:r>
          </a:p>
        </p:txBody>
      </p:sp>
      <p:pic>
        <p:nvPicPr>
          <p:cNvPr id="90116" name="Picture 2" descr="https://encrypted-tbn0.gstatic.com/images?q=tbn:ANd9GcSqM9FBLb-FGM7STQz8sUxFLxDfdl7PYElfMt6sfrmlOP1nXiBHYA"/>
          <p:cNvPicPr>
            <a:picLocks noChangeAspect="1" noChangeArrowheads="1"/>
          </p:cNvPicPr>
          <p:nvPr/>
        </p:nvPicPr>
        <p:blipFill>
          <a:blip r:embed="rId3"/>
          <a:srcRect/>
          <a:stretch>
            <a:fillRect/>
          </a:stretch>
        </p:blipFill>
        <p:spPr bwMode="auto">
          <a:xfrm>
            <a:off x="9730563" y="1223682"/>
            <a:ext cx="1409700" cy="1055687"/>
          </a:xfrm>
          <a:prstGeom prst="rect">
            <a:avLst/>
          </a:prstGeom>
          <a:noFill/>
          <a:ln w="9525">
            <a:noFill/>
            <a:miter lim="800000"/>
            <a:headEnd/>
            <a:tailEnd/>
          </a:ln>
        </p:spPr>
      </p:pic>
      <p:sp>
        <p:nvSpPr>
          <p:cNvPr id="2" name="Rounded Rectangle 1"/>
          <p:cNvSpPr/>
          <p:nvPr/>
        </p:nvSpPr>
        <p:spPr>
          <a:xfrm>
            <a:off x="1627273" y="2765612"/>
            <a:ext cx="4171482" cy="286870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Driven by </a:t>
            </a:r>
            <a:r>
              <a:rPr lang="en-US" sz="3200" i="1" dirty="0">
                <a:solidFill>
                  <a:srgbClr val="FFFFFF"/>
                </a:solidFill>
              </a:rPr>
              <a:t>data </a:t>
            </a:r>
          </a:p>
        </p:txBody>
      </p:sp>
      <p:sp>
        <p:nvSpPr>
          <p:cNvPr id="8" name="Rounded Rectangle 7"/>
          <p:cNvSpPr/>
          <p:nvPr/>
        </p:nvSpPr>
        <p:spPr>
          <a:xfrm>
            <a:off x="6263931" y="2765611"/>
            <a:ext cx="4171482" cy="286870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FFFFFF"/>
                </a:solidFill>
              </a:rPr>
              <a:t>Characterized by </a:t>
            </a:r>
            <a:r>
              <a:rPr lang="en-US" sz="3200" i="1" dirty="0">
                <a:solidFill>
                  <a:srgbClr val="FFFFFF"/>
                </a:solidFill>
              </a:rPr>
              <a:t>increased intensity</a:t>
            </a:r>
            <a:r>
              <a:rPr lang="en-US" sz="3200" dirty="0">
                <a:solidFill>
                  <a:srgbClr val="FFFFFF"/>
                </a:solidFill>
              </a:rPr>
              <a:t> and </a:t>
            </a:r>
            <a:r>
              <a:rPr lang="en-US" sz="3200" i="1" dirty="0">
                <a:solidFill>
                  <a:srgbClr val="FFFFFF"/>
                </a:solidFill>
              </a:rPr>
              <a:t>individualization</a:t>
            </a:r>
            <a:endParaRPr lang="en-US" sz="3200" dirty="0">
              <a:solidFill>
                <a:srgbClr val="FFFFFF"/>
              </a:solidFill>
            </a:endParaRPr>
          </a:p>
        </p:txBody>
      </p:sp>
    </p:spTree>
    <p:extLst>
      <p:ext uri="{BB962C8B-B14F-4D97-AF65-F5344CB8AC3E}">
        <p14:creationId xmlns:p14="http://schemas.microsoft.com/office/powerpoint/2010/main" val="54220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latin typeface="+mn-lt"/>
              </a:rPr>
              <a:t>What is NCII’s Approach to Intensive Intervention?</a:t>
            </a:r>
          </a:p>
        </p:txBody>
      </p:sp>
      <p:sp>
        <p:nvSpPr>
          <p:cNvPr id="7" name="Content Placeholder 6"/>
          <p:cNvSpPr>
            <a:spLocks noGrp="1"/>
          </p:cNvSpPr>
          <p:nvPr>
            <p:ph sz="quarter" idx="14"/>
          </p:nvPr>
        </p:nvSpPr>
        <p:spPr>
          <a:xfrm>
            <a:off x="457199" y="1371600"/>
            <a:ext cx="7227115" cy="4343400"/>
          </a:xfrm>
        </p:spPr>
        <p:txBody>
          <a:bodyPr>
            <a:normAutofit/>
          </a:bodyPr>
          <a:lstStyle/>
          <a:p>
            <a:pPr marL="0" indent="0">
              <a:buNone/>
            </a:pPr>
            <a:r>
              <a:rPr lang="en-US" b="1" u="sng" dirty="0">
                <a:solidFill>
                  <a:schemeClr val="accent2">
                    <a:lumMod val="60000"/>
                    <a:lumOff val="40000"/>
                  </a:schemeClr>
                </a:solidFill>
              </a:rPr>
              <a:t>Data-Based Individualization (DBI):</a:t>
            </a:r>
          </a:p>
          <a:p>
            <a:pPr marL="457200" indent="-457200">
              <a:buFont typeface="Arial" panose="020B0604020202020204" pitchFamily="34" charset="0"/>
              <a:buChar char="•"/>
            </a:pPr>
            <a:r>
              <a:rPr lang="en-US" dirty="0"/>
              <a:t>Has its origins in experimental teaching</a:t>
            </a:r>
          </a:p>
          <a:p>
            <a:pPr marL="457200" indent="-457200">
              <a:buFont typeface="Arial" panose="020B0604020202020204" pitchFamily="34" charset="0"/>
              <a:buChar char="•"/>
            </a:pPr>
            <a:r>
              <a:rPr lang="en-US" dirty="0"/>
              <a:t>Is a process</a:t>
            </a:r>
          </a:p>
          <a:p>
            <a:pPr marL="457200" indent="-457200">
              <a:buFont typeface="Arial" panose="020B0604020202020204" pitchFamily="34" charset="0"/>
              <a:buChar char="•"/>
            </a:pPr>
            <a:r>
              <a:rPr lang="en-US" dirty="0"/>
              <a:t>Is </a:t>
            </a:r>
            <a:r>
              <a:rPr lang="en-US" i="1" u="sng" dirty="0"/>
              <a:t>not</a:t>
            </a:r>
            <a:r>
              <a:rPr lang="en-US" u="sng" dirty="0"/>
              <a:t> </a:t>
            </a:r>
            <a:r>
              <a:rPr lang="en-US" dirty="0"/>
              <a:t>a one-time fix</a:t>
            </a:r>
          </a:p>
          <a:p>
            <a:pPr marL="457200" indent="-457200">
              <a:buFont typeface="Arial" panose="020B0604020202020204" pitchFamily="34" charset="0"/>
              <a:buChar char="•"/>
            </a:pPr>
            <a:r>
              <a:rPr lang="en-US" i="1" u="sng" dirty="0">
                <a:cs typeface="MV Boli" panose="02000500030200090000" pitchFamily="2" charset="0"/>
              </a:rPr>
              <a:t>Integrates</a:t>
            </a:r>
            <a:r>
              <a:rPr lang="en-US" dirty="0"/>
              <a:t> data-based decision making across academics and social behavior</a:t>
            </a:r>
            <a:br>
              <a:rPr lang="en-US" dirty="0"/>
            </a:br>
            <a:endParaRPr lang="en-US" dirty="0"/>
          </a:p>
        </p:txBody>
      </p:sp>
      <p:sp>
        <p:nvSpPr>
          <p:cNvPr id="3" name="Text Placeholder 2">
            <a:extLst>
              <a:ext uri="{FF2B5EF4-FFF2-40B4-BE49-F238E27FC236}">
                <a16:creationId xmlns:a16="http://schemas.microsoft.com/office/drawing/2014/main" id="{CC8C9CDB-5F71-4C4E-9D4D-CC1ED0727AC3}"/>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2"/>
          </p:nvPr>
        </p:nvSpPr>
        <p:spPr/>
        <p:txBody>
          <a:bodyPr/>
          <a:lstStyle/>
          <a:p>
            <a:pPr algn="r"/>
            <a:fld id="{F3477EC8-074D-41C4-94AE-E9EA7CEEA348}" type="slidenum">
              <a:rPr>
                <a:solidFill>
                  <a:srgbClr val="FFFFFF">
                    <a:lumMod val="75000"/>
                  </a:srgbClr>
                </a:solidFill>
              </a:rPr>
              <a:pPr algn="r"/>
              <a:t>38</a:t>
            </a:fld>
            <a:endParaRPr dirty="0">
              <a:solidFill>
                <a:srgbClr val="FFFFFF">
                  <a:lumMod val="75000"/>
                </a:srgbClr>
              </a:solidFill>
            </a:endParaRPr>
          </a:p>
        </p:txBody>
      </p:sp>
      <p:pic>
        <p:nvPicPr>
          <p:cNvPr id="10" name="Picture 9" descr="A [icture of the DBI process. "/>
          <p:cNvPicPr>
            <a:picLocks noChangeAspect="1"/>
          </p:cNvPicPr>
          <p:nvPr/>
        </p:nvPicPr>
        <p:blipFill>
          <a:blip r:embed="rId3"/>
          <a:stretch>
            <a:fillRect/>
          </a:stretch>
        </p:blipFill>
        <p:spPr>
          <a:xfrm>
            <a:off x="7986283" y="731832"/>
            <a:ext cx="3445025" cy="5622936"/>
          </a:xfrm>
          <a:prstGeom prst="rect">
            <a:avLst/>
          </a:prstGeom>
        </p:spPr>
      </p:pic>
    </p:spTree>
    <p:extLst>
      <p:ext uri="{BB962C8B-B14F-4D97-AF65-F5344CB8AC3E}">
        <p14:creationId xmlns:p14="http://schemas.microsoft.com/office/powerpoint/2010/main" val="4187103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normAutofit/>
          </a:bodyPr>
          <a:lstStyle/>
          <a:p>
            <a:r>
              <a:rPr altLang="en-US" sz="4000">
                <a:ea typeface="ＭＳ Ｐゴシック" panose="020B0600070205080204" pitchFamily="34" charset="-128"/>
              </a:rPr>
              <a:t>Multi-tiered Systems of Support (MTSS)</a:t>
            </a:r>
          </a:p>
        </p:txBody>
      </p:sp>
      <p:pic>
        <p:nvPicPr>
          <p:cNvPr id="40963" name="Picture 4" descr="MTSS triangle that shows the tiered levels of prevention/intervention and how students with disabilities should have access to tiered support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3343" y="1075765"/>
            <a:ext cx="10042410" cy="4896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0906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Moderator and Presenter</a:t>
            </a:r>
          </a:p>
        </p:txBody>
      </p:sp>
      <p:sp>
        <p:nvSpPr>
          <p:cNvPr id="2" name="Content Placeholder 1"/>
          <p:cNvSpPr>
            <a:spLocks noGrp="1"/>
          </p:cNvSpPr>
          <p:nvPr>
            <p:ph sz="quarter" idx="15"/>
          </p:nvPr>
        </p:nvSpPr>
        <p:spPr>
          <a:xfrm>
            <a:off x="2467898" y="1600200"/>
            <a:ext cx="9263854" cy="4343400"/>
          </a:xfrm>
        </p:spPr>
        <p:txBody>
          <a:bodyPr>
            <a:normAutofit fontScale="85000" lnSpcReduction="20000"/>
          </a:bodyPr>
          <a:lstStyle/>
          <a:p>
            <a:pPr marL="0" indent="0">
              <a:buNone/>
            </a:pPr>
            <a:r>
              <a:rPr lang="en-US" b="1" dirty="0"/>
              <a:t>Kathleen Lynne Lane, </a:t>
            </a:r>
            <a:r>
              <a:rPr lang="en-US" dirty="0"/>
              <a:t>is a professor in the Department of Education at The University of Kansas. </a:t>
            </a:r>
          </a:p>
          <a:p>
            <a:pPr marL="0" indent="0">
              <a:buNone/>
            </a:pPr>
            <a:endParaRPr lang="en-US" dirty="0"/>
          </a:p>
          <a:p>
            <a:pPr marL="0" indent="0">
              <a:buNone/>
            </a:pPr>
            <a:endParaRPr lang="en-US" dirty="0"/>
          </a:p>
          <a:p>
            <a:pPr marL="0" indent="0">
              <a:buNone/>
            </a:pPr>
            <a:endParaRPr lang="en-US" dirty="0"/>
          </a:p>
          <a:p>
            <a:pPr marL="0" indent="0">
              <a:buNone/>
            </a:pPr>
            <a:r>
              <a:rPr lang="en-US" b="1" dirty="0"/>
              <a:t>Amy Peterson</a:t>
            </a:r>
            <a:r>
              <a:rPr lang="en-US" dirty="0"/>
              <a:t>, coordinator for communications and collaboration for the National Center on Intensive Intervention at American Institutes for Research</a:t>
            </a:r>
          </a:p>
          <a:p>
            <a:pPr marL="0" indent="0">
              <a:buNone/>
            </a:pPr>
            <a:endParaRPr lang="en-US" b="1" dirty="0"/>
          </a:p>
          <a:p>
            <a:pPr marL="0" indent="0">
              <a:lnSpc>
                <a:spcPct val="100000"/>
              </a:lnSpc>
              <a:spcBef>
                <a:spcPts val="1200"/>
              </a:spcBef>
              <a:buNone/>
            </a:pPr>
            <a:br>
              <a:rPr lang="en-US" b="1" dirty="0"/>
            </a:br>
            <a:endParaRPr lang="en-US" b="1" dirty="0"/>
          </a:p>
        </p:txBody>
      </p:sp>
      <p:sp>
        <p:nvSpPr>
          <p:cNvPr id="6" name="Slide Number Placeholder 5"/>
          <p:cNvSpPr>
            <a:spLocks noGrp="1"/>
          </p:cNvSpPr>
          <p:nvPr>
            <p:ph type="sldNum" sz="quarter" idx="14"/>
          </p:nvPr>
        </p:nvSpPr>
        <p:spPr/>
        <p:txBody>
          <a:bodyPr/>
          <a:lstStyle/>
          <a:p>
            <a:fld id="{99A20822-4A49-4D36-86E3-300BA48D3F00}" type="slidenum">
              <a:rPr lang="en-US" smtClean="0"/>
              <a:pPr/>
              <a:t>4</a:t>
            </a:fld>
            <a:endParaRPr lang="en-US" dirty="0"/>
          </a:p>
        </p:txBody>
      </p:sp>
      <p:pic>
        <p:nvPicPr>
          <p:cNvPr id="4" name="Picture 3" descr="A picture of Kathleen Lynne Lane, a presenter of the webinar.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79" y="1600200"/>
            <a:ext cx="1426420" cy="1783025"/>
          </a:xfrm>
          <a:prstGeom prst="rect">
            <a:avLst/>
          </a:prstGeom>
        </p:spPr>
      </p:pic>
      <p:pic>
        <p:nvPicPr>
          <p:cNvPr id="7" name="Picture 6" descr="A picture of Amy Peterson">
            <a:extLst>
              <a:ext uri="{FF2B5EF4-FFF2-40B4-BE49-F238E27FC236}">
                <a16:creationId xmlns:a16="http://schemas.microsoft.com/office/drawing/2014/main" id="{6E079351-7754-465D-BF47-DA1CE9CAC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72" y="3703265"/>
            <a:ext cx="1188833" cy="1783026"/>
          </a:xfrm>
          <a:prstGeom prst="rect">
            <a:avLst/>
          </a:prstGeom>
        </p:spPr>
      </p:pic>
    </p:spTree>
    <p:extLst>
      <p:ext uri="{BB962C8B-B14F-4D97-AF65-F5344CB8AC3E}">
        <p14:creationId xmlns:p14="http://schemas.microsoft.com/office/powerpoint/2010/main" val="2586546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What does screening have to do with intensive intervention?</a:t>
            </a:r>
          </a:p>
        </p:txBody>
      </p:sp>
      <p:sp>
        <p:nvSpPr>
          <p:cNvPr id="5" name="Content Placeholder 4"/>
          <p:cNvSpPr>
            <a:spLocks noGrp="1"/>
          </p:cNvSpPr>
          <p:nvPr>
            <p:ph sz="quarter" idx="15"/>
          </p:nvPr>
        </p:nvSpPr>
        <p:spPr/>
        <p:txBody>
          <a:bodyPr>
            <a:normAutofit/>
          </a:bodyPr>
          <a:lstStyle/>
          <a:p>
            <a:pPr lvl="1">
              <a:buFont typeface="Wingdings" panose="05000000000000000000" pitchFamily="2" charset="2"/>
              <a:buChar char="ü"/>
            </a:pPr>
            <a:r>
              <a:rPr lang="en-US" sz="3200" dirty="0"/>
              <a:t>Comprehensive nature of assessment packages</a:t>
            </a:r>
          </a:p>
          <a:p>
            <a:pPr lvl="1">
              <a:buFont typeface="Wingdings" panose="05000000000000000000" pitchFamily="2" charset="2"/>
              <a:buChar char="ü"/>
            </a:pPr>
            <a:endParaRPr lang="en-US" sz="3200" dirty="0"/>
          </a:p>
          <a:p>
            <a:pPr lvl="1">
              <a:buFont typeface="Wingdings" panose="05000000000000000000" pitchFamily="2" charset="2"/>
              <a:buChar char="ü"/>
            </a:pPr>
            <a:r>
              <a:rPr lang="en-US" sz="3200" dirty="0"/>
              <a:t>Guidance on assessment for implementation of full MTSS framework</a:t>
            </a:r>
          </a:p>
          <a:p>
            <a:pPr lvl="1">
              <a:buFont typeface="Wingdings" panose="05000000000000000000" pitchFamily="2" charset="2"/>
              <a:buChar char="ü"/>
            </a:pPr>
            <a:endParaRPr lang="en-US" sz="3200" dirty="0"/>
          </a:p>
          <a:p>
            <a:pPr lvl="1">
              <a:buFont typeface="Wingdings" panose="05000000000000000000" pitchFamily="2" charset="2"/>
              <a:buChar char="ü"/>
            </a:pPr>
            <a:r>
              <a:rPr lang="en-US" sz="3200" dirty="0"/>
              <a:t>Fast-track screening</a:t>
            </a:r>
          </a:p>
          <a:p>
            <a:endParaRPr lang="en-US" dirty="0"/>
          </a:p>
        </p:txBody>
      </p:sp>
      <p:sp>
        <p:nvSpPr>
          <p:cNvPr id="3" name="Text Placeholder 2">
            <a:extLst>
              <a:ext uri="{FF2B5EF4-FFF2-40B4-BE49-F238E27FC236}">
                <a16:creationId xmlns:a16="http://schemas.microsoft.com/office/drawing/2014/main" id="{46CB7D64-36C6-466A-95E9-75D33063686D}"/>
              </a:ext>
            </a:extLst>
          </p:cNvPr>
          <p:cNvSpPr>
            <a:spLocks noGrp="1"/>
          </p:cNvSpPr>
          <p:nvPr>
            <p:ph type="body" sz="quarter" idx="13"/>
          </p:nvPr>
        </p:nvSpPr>
        <p:spPr/>
        <p:txBody>
          <a:bodyPr/>
          <a:lstStyle/>
          <a:p>
            <a:endParaRPr lang="en-US"/>
          </a:p>
        </p:txBody>
      </p:sp>
      <p:sp>
        <p:nvSpPr>
          <p:cNvPr id="2" name="Slide Number Placeholder 1"/>
          <p:cNvSpPr>
            <a:spLocks noGrp="1"/>
          </p:cNvSpPr>
          <p:nvPr>
            <p:ph type="sldNum" sz="quarter" idx="14"/>
          </p:nvPr>
        </p:nvSpPr>
        <p:spPr/>
        <p:txBody>
          <a:bodyPr/>
          <a:lstStyle/>
          <a:p>
            <a:pPr algn="r"/>
            <a:fld id="{F3477EC8-074D-41C4-94AE-E9EA7CEEA348}" type="slidenum">
              <a:rPr lang="en-US" smtClean="0"/>
              <a:pPr algn="r"/>
              <a:t>40</a:t>
            </a:fld>
            <a:endParaRPr lang="en-US" dirty="0"/>
          </a:p>
        </p:txBody>
      </p:sp>
    </p:spTree>
    <p:extLst>
      <p:ext uri="{BB962C8B-B14F-4D97-AF65-F5344CB8AC3E}">
        <p14:creationId xmlns:p14="http://schemas.microsoft.com/office/powerpoint/2010/main" val="224134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0612" y="1362782"/>
            <a:ext cx="9686620" cy="4695118"/>
          </a:xfrm>
        </p:spPr>
        <p:txBody>
          <a:bodyPr>
            <a:normAutofit fontScale="92500" lnSpcReduction="20000"/>
          </a:bodyPr>
          <a:lstStyle/>
          <a:p>
            <a:pPr marL="0" indent="0">
              <a:buNone/>
            </a:pPr>
            <a:endParaRPr lang="en-US" b="1" dirty="0"/>
          </a:p>
          <a:p>
            <a:pPr marL="0" indent="0">
              <a:buNone/>
            </a:pPr>
            <a:r>
              <a:rPr lang="en-US" b="1" dirty="0"/>
              <a:t>2004-07</a:t>
            </a:r>
            <a:r>
              <a:rPr lang="en-US" dirty="0"/>
              <a:t> 	</a:t>
            </a:r>
          </a:p>
          <a:p>
            <a:endParaRPr lang="en-US" b="1" dirty="0"/>
          </a:p>
          <a:p>
            <a:endParaRPr lang="en-US" b="1" dirty="0"/>
          </a:p>
          <a:p>
            <a:pPr marL="0" indent="0">
              <a:buNone/>
            </a:pPr>
            <a:r>
              <a:rPr lang="en-US" b="1" dirty="0"/>
              <a:t>2008-11</a:t>
            </a:r>
            <a:r>
              <a:rPr lang="en-US" dirty="0"/>
              <a:t> 	</a:t>
            </a:r>
          </a:p>
          <a:p>
            <a:endParaRPr lang="en-US" dirty="0"/>
          </a:p>
          <a:p>
            <a:pPr marL="0" indent="0">
              <a:buNone/>
            </a:pPr>
            <a:r>
              <a:rPr lang="en-US" b="1" dirty="0"/>
              <a:t>2012-16</a:t>
            </a:r>
          </a:p>
          <a:p>
            <a:pPr marL="0" indent="0">
              <a:buNone/>
            </a:pPr>
            <a:r>
              <a:rPr lang="en-US" b="1" dirty="0"/>
              <a:t>2016-20	</a:t>
            </a:r>
            <a:endParaRPr lang="en-US" dirty="0"/>
          </a:p>
          <a:p>
            <a:endParaRPr lang="en-US" dirty="0"/>
          </a:p>
          <a:p>
            <a:endParaRPr lang="en-US" dirty="0"/>
          </a:p>
        </p:txBody>
      </p:sp>
      <p:pic>
        <p:nvPicPr>
          <p:cNvPr id="1026" name="Picture 2" descr="A picture of student progress monitoring websi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482" y="1423838"/>
            <a:ext cx="2798847" cy="163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A logo for the Center on R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557" y="3119777"/>
            <a:ext cx="6143761" cy="12072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6359" y="82622"/>
            <a:ext cx="11276076" cy="1280160"/>
          </a:xfrm>
        </p:spPr>
        <p:txBody>
          <a:bodyPr>
            <a:normAutofit/>
          </a:bodyPr>
          <a:lstStyle/>
          <a:p>
            <a:r>
              <a:rPr lang="en-US" dirty="0"/>
              <a:t>History of Tools Charts</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41</a:t>
            </a:fld>
            <a:endParaRPr lang="en-US" dirty="0"/>
          </a:p>
        </p:txBody>
      </p:sp>
      <p:pic>
        <p:nvPicPr>
          <p:cNvPr id="1028" name="Picture 4" descr="A picture of the NCII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482" y="5002717"/>
            <a:ext cx="4678770" cy="952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9C28EF-3169-41A8-B470-349B2FA4BCC9}"/>
              </a:ext>
            </a:extLst>
          </p:cNvPr>
          <p:cNvSpPr txBox="1"/>
          <p:nvPr/>
        </p:nvSpPr>
        <p:spPr>
          <a:xfrm>
            <a:off x="6824819" y="1917392"/>
            <a:ext cx="3489792" cy="707886"/>
          </a:xfrm>
          <a:prstGeom prst="rect">
            <a:avLst/>
          </a:prstGeom>
          <a:noFill/>
        </p:spPr>
        <p:txBody>
          <a:bodyPr wrap="square" rtlCol="0">
            <a:spAutoFit/>
          </a:bodyPr>
          <a:lstStyle/>
          <a:p>
            <a:r>
              <a:rPr lang="en-US" sz="2000" dirty="0"/>
              <a:t>1. Academic Progress Monitoring</a:t>
            </a:r>
          </a:p>
        </p:txBody>
      </p:sp>
      <p:sp>
        <p:nvSpPr>
          <p:cNvPr id="6" name="TextBox 5">
            <a:extLst>
              <a:ext uri="{FF2B5EF4-FFF2-40B4-BE49-F238E27FC236}">
                <a16:creationId xmlns:a16="http://schemas.microsoft.com/office/drawing/2014/main" id="{B959DB1C-0A0E-4E32-9302-A968A766220F}"/>
              </a:ext>
            </a:extLst>
          </p:cNvPr>
          <p:cNvSpPr txBox="1"/>
          <p:nvPr/>
        </p:nvSpPr>
        <p:spPr>
          <a:xfrm>
            <a:off x="9609155" y="3429000"/>
            <a:ext cx="2322009" cy="1323439"/>
          </a:xfrm>
          <a:prstGeom prst="rect">
            <a:avLst/>
          </a:prstGeom>
          <a:noFill/>
        </p:spPr>
        <p:txBody>
          <a:bodyPr wrap="square" rtlCol="0">
            <a:spAutoFit/>
          </a:bodyPr>
          <a:lstStyle/>
          <a:p>
            <a:r>
              <a:rPr lang="en-US" sz="2000" dirty="0"/>
              <a:t>2. Academic Screening</a:t>
            </a:r>
          </a:p>
          <a:p>
            <a:r>
              <a:rPr lang="en-US" sz="2000" dirty="0"/>
              <a:t>3. Academic Intervention</a:t>
            </a:r>
          </a:p>
        </p:txBody>
      </p:sp>
      <p:sp>
        <p:nvSpPr>
          <p:cNvPr id="7" name="TextBox 6">
            <a:extLst>
              <a:ext uri="{FF2B5EF4-FFF2-40B4-BE49-F238E27FC236}">
                <a16:creationId xmlns:a16="http://schemas.microsoft.com/office/drawing/2014/main" id="{69998F0D-2DB0-4BC3-B353-162D17512181}"/>
              </a:ext>
            </a:extLst>
          </p:cNvPr>
          <p:cNvSpPr txBox="1"/>
          <p:nvPr/>
        </p:nvSpPr>
        <p:spPr>
          <a:xfrm>
            <a:off x="7547710" y="4968158"/>
            <a:ext cx="3323775" cy="1323439"/>
          </a:xfrm>
          <a:prstGeom prst="rect">
            <a:avLst/>
          </a:prstGeom>
          <a:noFill/>
        </p:spPr>
        <p:txBody>
          <a:bodyPr wrap="square" rtlCol="0">
            <a:spAutoFit/>
          </a:bodyPr>
          <a:lstStyle/>
          <a:p>
            <a:r>
              <a:rPr lang="en-US" sz="2000" dirty="0"/>
              <a:t>4. Behavior Progress Monitoring</a:t>
            </a:r>
          </a:p>
          <a:p>
            <a:r>
              <a:rPr lang="en-US" sz="2000" dirty="0"/>
              <a:t>5. Behavior Intervention</a:t>
            </a:r>
          </a:p>
          <a:p>
            <a:r>
              <a:rPr lang="en-US" sz="2000" dirty="0"/>
              <a:t>6. Behavior Screening</a:t>
            </a:r>
          </a:p>
        </p:txBody>
      </p:sp>
      <p:sp>
        <p:nvSpPr>
          <p:cNvPr id="8" name="Arrow: Right 7" descr="An arrow. ">
            <a:extLst>
              <a:ext uri="{FF2B5EF4-FFF2-40B4-BE49-F238E27FC236}">
                <a16:creationId xmlns:a16="http://schemas.microsoft.com/office/drawing/2014/main" id="{7C6DC562-E085-4889-B297-9C69118F903A}"/>
              </a:ext>
            </a:extLst>
          </p:cNvPr>
          <p:cNvSpPr/>
          <p:nvPr/>
        </p:nvSpPr>
        <p:spPr>
          <a:xfrm>
            <a:off x="5172976" y="1849807"/>
            <a:ext cx="1043999" cy="546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descr="An arrow. ">
            <a:extLst>
              <a:ext uri="{FF2B5EF4-FFF2-40B4-BE49-F238E27FC236}">
                <a16:creationId xmlns:a16="http://schemas.microsoft.com/office/drawing/2014/main" id="{9CCCD3C2-1D9D-4CFE-AD4F-4911F32E14C9}"/>
              </a:ext>
            </a:extLst>
          </p:cNvPr>
          <p:cNvSpPr/>
          <p:nvPr/>
        </p:nvSpPr>
        <p:spPr>
          <a:xfrm>
            <a:off x="8450689" y="3459337"/>
            <a:ext cx="1043999" cy="546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descr="An arrow. ">
            <a:extLst>
              <a:ext uri="{FF2B5EF4-FFF2-40B4-BE49-F238E27FC236}">
                <a16:creationId xmlns:a16="http://schemas.microsoft.com/office/drawing/2014/main" id="{1DFFCFAF-3747-4008-AAFA-68174D254E8E}"/>
              </a:ext>
            </a:extLst>
          </p:cNvPr>
          <p:cNvSpPr/>
          <p:nvPr/>
        </p:nvSpPr>
        <p:spPr>
          <a:xfrm>
            <a:off x="6354854" y="5002717"/>
            <a:ext cx="1043999" cy="546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A circle around behavior screening. ">
            <a:extLst>
              <a:ext uri="{FF2B5EF4-FFF2-40B4-BE49-F238E27FC236}">
                <a16:creationId xmlns:a16="http://schemas.microsoft.com/office/drawing/2014/main" id="{FDA083EA-FBA1-4342-A4CD-2B349E7D6914}"/>
              </a:ext>
            </a:extLst>
          </p:cNvPr>
          <p:cNvSpPr/>
          <p:nvPr/>
        </p:nvSpPr>
        <p:spPr>
          <a:xfrm>
            <a:off x="7550925" y="5955032"/>
            <a:ext cx="2763685" cy="393268"/>
          </a:xfrm>
          <a:prstGeom prst="rect">
            <a:avLst/>
          </a:prstGeom>
          <a:noFill/>
          <a:ln w="28575">
            <a:solidFill>
              <a:srgbClr val="E49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397377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803487-5C9E-4996-BA1F-56E8BCC75ABB}"/>
              </a:ext>
            </a:extLst>
          </p:cNvPr>
          <p:cNvSpPr>
            <a:spLocks noGrp="1"/>
          </p:cNvSpPr>
          <p:nvPr>
            <p:ph type="title"/>
          </p:nvPr>
        </p:nvSpPr>
        <p:spPr/>
        <p:txBody>
          <a:bodyPr/>
          <a:lstStyle/>
          <a:p>
            <a:r>
              <a:rPr lang="en-US" dirty="0"/>
              <a:t>About the Tools Charts</a:t>
            </a:r>
          </a:p>
        </p:txBody>
      </p:sp>
      <p:sp>
        <p:nvSpPr>
          <p:cNvPr id="7" name="Content Placeholder 6">
            <a:extLst>
              <a:ext uri="{FF2B5EF4-FFF2-40B4-BE49-F238E27FC236}">
                <a16:creationId xmlns:a16="http://schemas.microsoft.com/office/drawing/2014/main" id="{995A9161-6729-47A9-A70D-1C0B5F3D3D9E}"/>
              </a:ext>
            </a:extLst>
          </p:cNvPr>
          <p:cNvSpPr>
            <a:spLocks noGrp="1"/>
          </p:cNvSpPr>
          <p:nvPr>
            <p:ph sz="quarter" idx="15"/>
          </p:nvPr>
        </p:nvSpPr>
        <p:spPr>
          <a:xfrm>
            <a:off x="457200" y="1116106"/>
            <a:ext cx="9211236" cy="4187952"/>
          </a:xfrm>
        </p:spPr>
        <p:txBody>
          <a:bodyPr>
            <a:normAutofit fontScale="92500" lnSpcReduction="10000"/>
          </a:bodyPr>
          <a:lstStyle/>
          <a:p>
            <a:r>
              <a:rPr lang="en-US" dirty="0"/>
              <a:t>Tools charts display expert ratings on the technical rigor of assessments and interventions.</a:t>
            </a:r>
          </a:p>
          <a:p>
            <a:r>
              <a:rPr lang="en-US" dirty="0"/>
              <a:t>Products are reviewed by an external </a:t>
            </a:r>
            <a:r>
              <a:rPr lang="en-US" u="sng" dirty="0">
                <a:hlinkClick r:id="rId3"/>
              </a:rPr>
              <a:t>Technical Review Committee</a:t>
            </a:r>
            <a:r>
              <a:rPr lang="en-US" dirty="0"/>
              <a:t> of experts.</a:t>
            </a:r>
          </a:p>
          <a:p>
            <a:r>
              <a:rPr lang="en-US" dirty="0"/>
              <a:t>Products are rated against established criteria and not compared to each other or ranked.</a:t>
            </a:r>
          </a:p>
          <a:p>
            <a:r>
              <a:rPr lang="en-US" dirty="0"/>
              <a:t>Charts are updated annually during a </a:t>
            </a:r>
            <a:r>
              <a:rPr lang="en-US" u="sng" dirty="0">
                <a:hlinkClick r:id="rId4"/>
              </a:rPr>
              <a:t>call for submissions</a:t>
            </a:r>
            <a:r>
              <a:rPr lang="en-US" dirty="0"/>
              <a:t>. The submission process is voluntary and reviews of all eligible submissions are posted on the chart.</a:t>
            </a:r>
          </a:p>
        </p:txBody>
      </p:sp>
      <p:sp>
        <p:nvSpPr>
          <p:cNvPr id="6" name="Text Placeholder 5">
            <a:extLst>
              <a:ext uri="{FF2B5EF4-FFF2-40B4-BE49-F238E27FC236}">
                <a16:creationId xmlns:a16="http://schemas.microsoft.com/office/drawing/2014/main" id="{606424DD-2CCB-4AE8-97AB-A584A0FD65F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351DD71-820D-4EA5-852B-A9BF8CF21651}"/>
              </a:ext>
            </a:extLst>
          </p:cNvPr>
          <p:cNvSpPr>
            <a:spLocks noGrp="1"/>
          </p:cNvSpPr>
          <p:nvPr>
            <p:ph type="sldNum" sz="quarter" idx="14"/>
          </p:nvPr>
        </p:nvSpPr>
        <p:spPr/>
        <p:txBody>
          <a:bodyPr/>
          <a:lstStyle/>
          <a:p>
            <a:pPr algn="r"/>
            <a:fld id="{F3477EC8-074D-41C4-94AE-E9EA7CEEA348}" type="slidenum">
              <a:rPr lang="en-US" smtClean="0"/>
              <a:pPr algn="r"/>
              <a:t>42</a:t>
            </a:fld>
            <a:endParaRPr lang="en-US" dirty="0"/>
          </a:p>
        </p:txBody>
      </p:sp>
      <p:sp>
        <p:nvSpPr>
          <p:cNvPr id="8" name="Speech Bubble: Rectangle with Corners Rounded 7">
            <a:extLst>
              <a:ext uri="{FF2B5EF4-FFF2-40B4-BE49-F238E27FC236}">
                <a16:creationId xmlns:a16="http://schemas.microsoft.com/office/drawing/2014/main" id="{A6DAEBEF-2FAA-448F-BD1E-56B5F1EDD548}"/>
              </a:ext>
            </a:extLst>
          </p:cNvPr>
          <p:cNvSpPr/>
          <p:nvPr/>
        </p:nvSpPr>
        <p:spPr>
          <a:xfrm>
            <a:off x="9668436" y="2328604"/>
            <a:ext cx="2317587" cy="1762955"/>
          </a:xfrm>
          <a:prstGeom prst="wedgeRoundRectCallout">
            <a:avLst>
              <a:gd name="adj1" fmla="val -51004"/>
              <a:gd name="adj2" fmla="val 67088"/>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Don’t see a tool you use? Encourage the vendor to submit during the next open call! </a:t>
            </a:r>
          </a:p>
        </p:txBody>
      </p:sp>
    </p:spTree>
    <p:extLst>
      <p:ext uri="{BB962C8B-B14F-4D97-AF65-F5344CB8AC3E}">
        <p14:creationId xmlns:p14="http://schemas.microsoft.com/office/powerpoint/2010/main" val="2713277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F2FF85-838A-48F4-A3C6-4CB83524EF71}"/>
              </a:ext>
            </a:extLst>
          </p:cNvPr>
          <p:cNvSpPr>
            <a:spLocks noGrp="1"/>
          </p:cNvSpPr>
          <p:nvPr>
            <p:ph type="title"/>
          </p:nvPr>
        </p:nvSpPr>
        <p:spPr>
          <a:xfrm>
            <a:off x="457200" y="0"/>
            <a:ext cx="10044953" cy="1280160"/>
          </a:xfrm>
        </p:spPr>
        <p:txBody>
          <a:bodyPr/>
          <a:lstStyle/>
          <a:p>
            <a:r>
              <a:rPr lang="en-US" dirty="0"/>
              <a:t>Spotlight on the Behavior Screening Tools Chart</a:t>
            </a:r>
          </a:p>
        </p:txBody>
      </p:sp>
      <p:sp>
        <p:nvSpPr>
          <p:cNvPr id="4" name="Slide Number Placeholder 3">
            <a:extLst>
              <a:ext uri="{FF2B5EF4-FFF2-40B4-BE49-F238E27FC236}">
                <a16:creationId xmlns:a16="http://schemas.microsoft.com/office/drawing/2014/main" id="{B70B08A6-64F0-4E69-9BE7-AF93CA440036}"/>
              </a:ext>
            </a:extLst>
          </p:cNvPr>
          <p:cNvSpPr>
            <a:spLocks noGrp="1"/>
          </p:cNvSpPr>
          <p:nvPr>
            <p:ph type="sldNum" sz="quarter" idx="10"/>
          </p:nvPr>
        </p:nvSpPr>
        <p:spPr/>
        <p:txBody>
          <a:bodyPr/>
          <a:lstStyle/>
          <a:p>
            <a:pPr algn="r"/>
            <a:fld id="{F3477EC8-074D-41C4-94AE-E9EA7CEEA348}" type="slidenum">
              <a:rPr lang="en-US" smtClean="0"/>
              <a:pPr algn="r"/>
              <a:t>43</a:t>
            </a:fld>
            <a:endParaRPr lang="en-US" dirty="0"/>
          </a:p>
        </p:txBody>
      </p:sp>
      <p:pic>
        <p:nvPicPr>
          <p:cNvPr id="6" name="Graphic 5" descr="Magnifying glass">
            <a:extLst>
              <a:ext uri="{FF2B5EF4-FFF2-40B4-BE49-F238E27FC236}">
                <a16:creationId xmlns:a16="http://schemas.microsoft.com/office/drawing/2014/main" id="{41DE0476-855E-4C67-8E93-F617CAB6B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8442" y="130919"/>
            <a:ext cx="914400" cy="914400"/>
          </a:xfrm>
          <a:prstGeom prst="rect">
            <a:avLst/>
          </a:prstGeom>
        </p:spPr>
      </p:pic>
      <p:pic>
        <p:nvPicPr>
          <p:cNvPr id="7" name="Picture 6" descr="A picture of the NCII tools chart. ">
            <a:extLst>
              <a:ext uri="{FF2B5EF4-FFF2-40B4-BE49-F238E27FC236}">
                <a16:creationId xmlns:a16="http://schemas.microsoft.com/office/drawing/2014/main" id="{2752FD4F-0DC3-4B81-9D64-2F87274A16FE}"/>
              </a:ext>
            </a:extLst>
          </p:cNvPr>
          <p:cNvPicPr>
            <a:picLocks noChangeAspect="1"/>
          </p:cNvPicPr>
          <p:nvPr/>
        </p:nvPicPr>
        <p:blipFill rotWithShape="1">
          <a:blip r:embed="rId4"/>
          <a:srcRect b="31587"/>
          <a:stretch/>
        </p:blipFill>
        <p:spPr>
          <a:xfrm>
            <a:off x="999157" y="1176237"/>
            <a:ext cx="10193685" cy="4505525"/>
          </a:xfrm>
          <a:prstGeom prst="rect">
            <a:avLst/>
          </a:prstGeom>
        </p:spPr>
      </p:pic>
    </p:spTree>
    <p:extLst>
      <p:ext uri="{BB962C8B-B14F-4D97-AF65-F5344CB8AC3E}">
        <p14:creationId xmlns:p14="http://schemas.microsoft.com/office/powerpoint/2010/main" val="3305923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67402A-95D5-4269-AD62-42A747A956D0}"/>
              </a:ext>
            </a:extLst>
          </p:cNvPr>
          <p:cNvSpPr>
            <a:spLocks noGrp="1"/>
          </p:cNvSpPr>
          <p:nvPr>
            <p:ph type="title"/>
          </p:nvPr>
        </p:nvSpPr>
        <p:spPr/>
        <p:txBody>
          <a:bodyPr/>
          <a:lstStyle/>
          <a:p>
            <a:r>
              <a:rPr lang="en-US" dirty="0"/>
              <a:t>NCII Definition of Screening…</a:t>
            </a:r>
          </a:p>
        </p:txBody>
      </p:sp>
      <p:sp>
        <p:nvSpPr>
          <p:cNvPr id="6" name="Content Placeholder 5">
            <a:extLst>
              <a:ext uri="{FF2B5EF4-FFF2-40B4-BE49-F238E27FC236}">
                <a16:creationId xmlns:a16="http://schemas.microsoft.com/office/drawing/2014/main" id="{50267A3C-7580-4C8F-8B82-629536E87C53}"/>
              </a:ext>
            </a:extLst>
          </p:cNvPr>
          <p:cNvSpPr>
            <a:spLocks noGrp="1"/>
          </p:cNvSpPr>
          <p:nvPr>
            <p:ph sz="quarter" idx="15"/>
          </p:nvPr>
        </p:nvSpPr>
        <p:spPr/>
        <p:txBody>
          <a:bodyPr/>
          <a:lstStyle/>
          <a:p>
            <a:pPr marL="0" indent="0">
              <a:buNone/>
            </a:pPr>
            <a:r>
              <a:rPr lang="en-US" i="1" dirty="0"/>
              <a:t>…A process using tools with convincing evidence of classification accuracy, reliability, and validity to identify students who may require intensive intervention to meet their academic, social, emotional, and/or behavioral needs.</a:t>
            </a:r>
          </a:p>
          <a:p>
            <a:endParaRPr lang="en-US" dirty="0"/>
          </a:p>
        </p:txBody>
      </p:sp>
      <p:sp>
        <p:nvSpPr>
          <p:cNvPr id="5" name="Text Placeholder 4">
            <a:extLst>
              <a:ext uri="{FF2B5EF4-FFF2-40B4-BE49-F238E27FC236}">
                <a16:creationId xmlns:a16="http://schemas.microsoft.com/office/drawing/2014/main" id="{C83CDD58-E786-4845-AC8F-8A099E72D4F8}"/>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74829935-CBD5-4277-BE9C-48DD8C5D87CF}"/>
              </a:ext>
            </a:extLst>
          </p:cNvPr>
          <p:cNvSpPr>
            <a:spLocks noGrp="1"/>
          </p:cNvSpPr>
          <p:nvPr>
            <p:ph type="sldNum" sz="quarter" idx="14"/>
          </p:nvPr>
        </p:nvSpPr>
        <p:spPr/>
        <p:txBody>
          <a:bodyPr/>
          <a:lstStyle/>
          <a:p>
            <a:pPr algn="r"/>
            <a:fld id="{F3477EC8-074D-41C4-94AE-E9EA7CEEA348}" type="slidenum">
              <a:rPr lang="en-US" smtClean="0"/>
              <a:pPr algn="r"/>
              <a:t>44</a:t>
            </a:fld>
            <a:endParaRPr lang="en-US" dirty="0"/>
          </a:p>
        </p:txBody>
      </p:sp>
    </p:spTree>
    <p:extLst>
      <p:ext uri="{BB962C8B-B14F-4D97-AF65-F5344CB8AC3E}">
        <p14:creationId xmlns:p14="http://schemas.microsoft.com/office/powerpoint/2010/main" val="3298654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2132-8BE5-4EEA-8125-DEA7E3A01183}"/>
              </a:ext>
            </a:extLst>
          </p:cNvPr>
          <p:cNvSpPr>
            <a:spLocks noGrp="1"/>
          </p:cNvSpPr>
          <p:nvPr>
            <p:ph type="title"/>
          </p:nvPr>
        </p:nvSpPr>
        <p:spPr/>
        <p:txBody>
          <a:bodyPr/>
          <a:lstStyle/>
          <a:p>
            <a:r>
              <a:rPr lang="en-US" dirty="0"/>
              <a:t>Tools Chart Structure &amp; Review Criteria</a:t>
            </a:r>
          </a:p>
        </p:txBody>
      </p:sp>
      <p:sp>
        <p:nvSpPr>
          <p:cNvPr id="3" name="Content Placeholder 2">
            <a:extLst>
              <a:ext uri="{FF2B5EF4-FFF2-40B4-BE49-F238E27FC236}">
                <a16:creationId xmlns:a16="http://schemas.microsoft.com/office/drawing/2014/main" id="{E9F8569D-EFA5-4A9A-8E58-A811705EBCAA}"/>
              </a:ext>
            </a:extLst>
          </p:cNvPr>
          <p:cNvSpPr>
            <a:spLocks noGrp="1"/>
          </p:cNvSpPr>
          <p:nvPr>
            <p:ph sz="quarter" idx="15"/>
          </p:nvPr>
        </p:nvSpPr>
        <p:spPr/>
        <p:txBody>
          <a:bodyPr/>
          <a:lstStyle/>
          <a:p>
            <a:r>
              <a:rPr lang="en-US" dirty="0"/>
              <a:t>The tools chart includes three tabs </a:t>
            </a:r>
          </a:p>
          <a:p>
            <a:pPr marL="834390" lvl="1" indent="-514350">
              <a:buFont typeface="+mj-lt"/>
              <a:buAutoNum type="arabicPeriod"/>
            </a:pPr>
            <a:r>
              <a:rPr lang="en-US" dirty="0"/>
              <a:t>Classification Accuracy</a:t>
            </a:r>
          </a:p>
          <a:p>
            <a:pPr marL="834390" lvl="1" indent="-514350">
              <a:buFont typeface="+mj-lt"/>
              <a:buAutoNum type="arabicPeriod"/>
            </a:pPr>
            <a:r>
              <a:rPr lang="en-US" dirty="0"/>
              <a:t>Technical Standards</a:t>
            </a:r>
          </a:p>
          <a:p>
            <a:pPr marL="834390" lvl="1" indent="-514350">
              <a:buFont typeface="+mj-lt"/>
              <a:buAutoNum type="arabicPeriod"/>
            </a:pPr>
            <a:r>
              <a:rPr lang="en-US" dirty="0"/>
              <a:t>Usability Features</a:t>
            </a:r>
          </a:p>
          <a:p>
            <a:pPr marL="834390" lvl="1" indent="-514350">
              <a:buFont typeface="+mj-lt"/>
              <a:buAutoNum type="arabicPeriod"/>
            </a:pPr>
            <a:endParaRPr lang="en-US" dirty="0"/>
          </a:p>
          <a:p>
            <a:endParaRPr lang="en-US" dirty="0"/>
          </a:p>
        </p:txBody>
      </p:sp>
      <p:sp>
        <p:nvSpPr>
          <p:cNvPr id="4" name="Text Placeholder 3">
            <a:extLst>
              <a:ext uri="{FF2B5EF4-FFF2-40B4-BE49-F238E27FC236}">
                <a16:creationId xmlns:a16="http://schemas.microsoft.com/office/drawing/2014/main" id="{894BCBF4-5D05-4D37-8393-BC555AF0BA9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CED873F-B095-4D30-9039-76CECACA6E79}"/>
              </a:ext>
            </a:extLst>
          </p:cNvPr>
          <p:cNvSpPr>
            <a:spLocks noGrp="1"/>
          </p:cNvSpPr>
          <p:nvPr>
            <p:ph type="sldNum" sz="quarter" idx="14"/>
          </p:nvPr>
        </p:nvSpPr>
        <p:spPr/>
        <p:txBody>
          <a:bodyPr/>
          <a:lstStyle/>
          <a:p>
            <a:fld id="{99A20822-4A49-4D36-86E3-300BA48D3F00}" type="slidenum">
              <a:rPr lang="en-US" smtClean="0"/>
              <a:pPr/>
              <a:t>45</a:t>
            </a:fld>
            <a:endParaRPr lang="en-US" dirty="0"/>
          </a:p>
        </p:txBody>
      </p:sp>
      <p:pic>
        <p:nvPicPr>
          <p:cNvPr id="6" name="Picture 5" descr="A picture of the legend on the tools charts. ">
            <a:extLst>
              <a:ext uri="{FF2B5EF4-FFF2-40B4-BE49-F238E27FC236}">
                <a16:creationId xmlns:a16="http://schemas.microsoft.com/office/drawing/2014/main" id="{45F092EF-DB17-43DE-84D5-E15ABCFB78CF}"/>
              </a:ext>
            </a:extLst>
          </p:cNvPr>
          <p:cNvPicPr>
            <a:picLocks noChangeAspect="1"/>
          </p:cNvPicPr>
          <p:nvPr/>
        </p:nvPicPr>
        <p:blipFill>
          <a:blip r:embed="rId2"/>
          <a:stretch>
            <a:fillRect/>
          </a:stretch>
        </p:blipFill>
        <p:spPr>
          <a:xfrm>
            <a:off x="7479290" y="1280160"/>
            <a:ext cx="3064020" cy="4036366"/>
          </a:xfrm>
          <a:prstGeom prst="rect">
            <a:avLst/>
          </a:prstGeom>
        </p:spPr>
      </p:pic>
    </p:spTree>
    <p:extLst>
      <p:ext uri="{BB962C8B-B14F-4D97-AF65-F5344CB8AC3E}">
        <p14:creationId xmlns:p14="http://schemas.microsoft.com/office/powerpoint/2010/main" val="4195770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C5E9-624B-47E5-AF27-C5A632637C69}"/>
              </a:ext>
            </a:extLst>
          </p:cNvPr>
          <p:cNvSpPr>
            <a:spLocks noGrp="1"/>
          </p:cNvSpPr>
          <p:nvPr>
            <p:ph type="title"/>
          </p:nvPr>
        </p:nvSpPr>
        <p:spPr/>
        <p:txBody>
          <a:bodyPr/>
          <a:lstStyle/>
          <a:p>
            <a:r>
              <a:rPr lang="en-US" dirty="0"/>
              <a:t>Classification Accuracy</a:t>
            </a:r>
          </a:p>
        </p:txBody>
      </p:sp>
      <p:sp>
        <p:nvSpPr>
          <p:cNvPr id="3" name="Content Placeholder 2">
            <a:extLst>
              <a:ext uri="{FF2B5EF4-FFF2-40B4-BE49-F238E27FC236}">
                <a16:creationId xmlns:a16="http://schemas.microsoft.com/office/drawing/2014/main" id="{CDE00EF4-070C-4947-82F3-8C933E5D5EED}"/>
              </a:ext>
            </a:extLst>
          </p:cNvPr>
          <p:cNvSpPr>
            <a:spLocks noGrp="1"/>
          </p:cNvSpPr>
          <p:nvPr>
            <p:ph sz="quarter" idx="15"/>
          </p:nvPr>
        </p:nvSpPr>
        <p:spPr>
          <a:xfrm>
            <a:off x="457200" y="1257300"/>
            <a:ext cx="11274552" cy="4343400"/>
          </a:xfrm>
        </p:spPr>
        <p:txBody>
          <a:bodyPr/>
          <a:lstStyle/>
          <a:p>
            <a:r>
              <a:rPr lang="en-US" dirty="0"/>
              <a:t>How good is the tool at identifying who is or is not at risk (sensitivity/specificity)?</a:t>
            </a:r>
          </a:p>
          <a:p>
            <a:r>
              <a:rPr lang="en-US" dirty="0"/>
              <a:t>Ratings provided at 3 time points (Fall, Winter, Spring) for up to 2 criteria</a:t>
            </a:r>
          </a:p>
        </p:txBody>
      </p:sp>
      <p:sp>
        <p:nvSpPr>
          <p:cNvPr id="4" name="Text Placeholder 3">
            <a:extLst>
              <a:ext uri="{FF2B5EF4-FFF2-40B4-BE49-F238E27FC236}">
                <a16:creationId xmlns:a16="http://schemas.microsoft.com/office/drawing/2014/main" id="{91504DEA-D9A5-4691-A06B-43CFFDE465C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4DEC97D-6751-40EF-8D5A-D319445626B0}"/>
              </a:ext>
            </a:extLst>
          </p:cNvPr>
          <p:cNvSpPr>
            <a:spLocks noGrp="1"/>
          </p:cNvSpPr>
          <p:nvPr>
            <p:ph type="sldNum" sz="quarter" idx="14"/>
          </p:nvPr>
        </p:nvSpPr>
        <p:spPr/>
        <p:txBody>
          <a:bodyPr/>
          <a:lstStyle/>
          <a:p>
            <a:fld id="{99A20822-4A49-4D36-86E3-300BA48D3F00}" type="slidenum">
              <a:rPr lang="en-US" smtClean="0"/>
              <a:pPr/>
              <a:t>46</a:t>
            </a:fld>
            <a:endParaRPr lang="en-US" dirty="0"/>
          </a:p>
        </p:txBody>
      </p:sp>
      <p:sp>
        <p:nvSpPr>
          <p:cNvPr id="7" name="Speech Bubble: Rectangle with Corners Rounded 6">
            <a:extLst>
              <a:ext uri="{FF2B5EF4-FFF2-40B4-BE49-F238E27FC236}">
                <a16:creationId xmlns:a16="http://schemas.microsoft.com/office/drawing/2014/main" id="{68CFD68A-6570-4824-BF77-FECA3EBDF52A}"/>
              </a:ext>
            </a:extLst>
          </p:cNvPr>
          <p:cNvSpPr/>
          <p:nvPr/>
        </p:nvSpPr>
        <p:spPr>
          <a:xfrm>
            <a:off x="8606118" y="4007224"/>
            <a:ext cx="2918011" cy="1479176"/>
          </a:xfrm>
          <a:prstGeom prst="wedgeRoundRectCallout">
            <a:avLst>
              <a:gd name="adj1" fmla="val -81607"/>
              <a:gd name="adj2" fmla="val -63946"/>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Remember: </a:t>
            </a:r>
            <a:r>
              <a:rPr lang="en-US" sz="1400" dirty="0">
                <a:solidFill>
                  <a:schemeClr val="tx1"/>
                </a:solidFill>
              </a:rPr>
              <a:t>Click on the header for more information about how each of these areas were rated. </a:t>
            </a:r>
          </a:p>
        </p:txBody>
      </p:sp>
      <p:pic>
        <p:nvPicPr>
          <p:cNvPr id="8" name="Picture 7" descr="A picture of the NCII tools charts. ">
            <a:extLst>
              <a:ext uri="{FF2B5EF4-FFF2-40B4-BE49-F238E27FC236}">
                <a16:creationId xmlns:a16="http://schemas.microsoft.com/office/drawing/2014/main" id="{EC32DB38-1141-4373-A2B3-7B60A48F7CD8}"/>
              </a:ext>
            </a:extLst>
          </p:cNvPr>
          <p:cNvPicPr>
            <a:picLocks noChangeAspect="1"/>
          </p:cNvPicPr>
          <p:nvPr/>
        </p:nvPicPr>
        <p:blipFill>
          <a:blip r:embed="rId3"/>
          <a:stretch>
            <a:fillRect/>
          </a:stretch>
        </p:blipFill>
        <p:spPr>
          <a:xfrm>
            <a:off x="1725965" y="2909455"/>
            <a:ext cx="5445236" cy="2475107"/>
          </a:xfrm>
          <a:prstGeom prst="rect">
            <a:avLst/>
          </a:prstGeom>
        </p:spPr>
      </p:pic>
    </p:spTree>
    <p:extLst>
      <p:ext uri="{BB962C8B-B14F-4D97-AF65-F5344CB8AC3E}">
        <p14:creationId xmlns:p14="http://schemas.microsoft.com/office/powerpoint/2010/main" val="2306218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EBB6-C109-4EA5-92D1-CC5760B7AE89}"/>
              </a:ext>
            </a:extLst>
          </p:cNvPr>
          <p:cNvSpPr>
            <a:spLocks noGrp="1"/>
          </p:cNvSpPr>
          <p:nvPr>
            <p:ph type="title"/>
          </p:nvPr>
        </p:nvSpPr>
        <p:spPr/>
        <p:txBody>
          <a:bodyPr/>
          <a:lstStyle/>
          <a:p>
            <a:r>
              <a:rPr lang="en-US" dirty="0"/>
              <a:t>Technical Standards</a:t>
            </a:r>
          </a:p>
        </p:txBody>
      </p:sp>
      <p:sp>
        <p:nvSpPr>
          <p:cNvPr id="3" name="Content Placeholder 2">
            <a:extLst>
              <a:ext uri="{FF2B5EF4-FFF2-40B4-BE49-F238E27FC236}">
                <a16:creationId xmlns:a16="http://schemas.microsoft.com/office/drawing/2014/main" id="{198C03F9-00E8-481B-B808-B40843A883A1}"/>
              </a:ext>
            </a:extLst>
          </p:cNvPr>
          <p:cNvSpPr>
            <a:spLocks noGrp="1"/>
          </p:cNvSpPr>
          <p:nvPr>
            <p:ph sz="quarter" idx="15"/>
          </p:nvPr>
        </p:nvSpPr>
        <p:spPr/>
        <p:txBody>
          <a:bodyPr/>
          <a:lstStyle/>
          <a:p>
            <a:r>
              <a:rPr lang="en-US" dirty="0"/>
              <a:t>Reliability</a:t>
            </a:r>
          </a:p>
          <a:p>
            <a:r>
              <a:rPr lang="en-US" dirty="0"/>
              <a:t>Validity</a:t>
            </a:r>
          </a:p>
          <a:p>
            <a:r>
              <a:rPr lang="en-US" dirty="0"/>
              <a:t>Sample Representativeness</a:t>
            </a:r>
          </a:p>
          <a:p>
            <a:r>
              <a:rPr lang="en-US" dirty="0"/>
              <a:t>Bias Analysis Conducted</a:t>
            </a:r>
          </a:p>
        </p:txBody>
      </p:sp>
      <p:sp>
        <p:nvSpPr>
          <p:cNvPr id="4" name="Text Placeholder 3">
            <a:extLst>
              <a:ext uri="{FF2B5EF4-FFF2-40B4-BE49-F238E27FC236}">
                <a16:creationId xmlns:a16="http://schemas.microsoft.com/office/drawing/2014/main" id="{75B22E87-490F-4EDE-9556-2A8BAD51A53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0B08E53-7FD1-47C4-A1F3-D31451F9A47A}"/>
              </a:ext>
            </a:extLst>
          </p:cNvPr>
          <p:cNvSpPr>
            <a:spLocks noGrp="1"/>
          </p:cNvSpPr>
          <p:nvPr>
            <p:ph type="sldNum" sz="quarter" idx="14"/>
          </p:nvPr>
        </p:nvSpPr>
        <p:spPr/>
        <p:txBody>
          <a:bodyPr/>
          <a:lstStyle/>
          <a:p>
            <a:fld id="{99A20822-4A49-4D36-86E3-300BA48D3F00}" type="slidenum">
              <a:rPr lang="en-US" smtClean="0"/>
              <a:pPr/>
              <a:t>47</a:t>
            </a:fld>
            <a:endParaRPr lang="en-US" dirty="0"/>
          </a:p>
        </p:txBody>
      </p:sp>
      <p:pic>
        <p:nvPicPr>
          <p:cNvPr id="7" name="Picture 6" descr="A picture of the technical standards section of the tools charts. ">
            <a:extLst>
              <a:ext uri="{FF2B5EF4-FFF2-40B4-BE49-F238E27FC236}">
                <a16:creationId xmlns:a16="http://schemas.microsoft.com/office/drawing/2014/main" id="{DA720604-7C8A-412B-B0EC-E90B08554BED}"/>
              </a:ext>
            </a:extLst>
          </p:cNvPr>
          <p:cNvPicPr>
            <a:picLocks noChangeAspect="1"/>
          </p:cNvPicPr>
          <p:nvPr/>
        </p:nvPicPr>
        <p:blipFill>
          <a:blip r:embed="rId2"/>
          <a:stretch>
            <a:fillRect/>
          </a:stretch>
        </p:blipFill>
        <p:spPr>
          <a:xfrm>
            <a:off x="5757709" y="3025815"/>
            <a:ext cx="5170343" cy="2460585"/>
          </a:xfrm>
          <a:prstGeom prst="rect">
            <a:avLst/>
          </a:prstGeom>
        </p:spPr>
      </p:pic>
      <p:sp>
        <p:nvSpPr>
          <p:cNvPr id="6" name="Speech Bubble: Rectangle with Corners Rounded 5">
            <a:extLst>
              <a:ext uri="{FF2B5EF4-FFF2-40B4-BE49-F238E27FC236}">
                <a16:creationId xmlns:a16="http://schemas.microsoft.com/office/drawing/2014/main" id="{EB24FEF1-3E4A-4EDD-85DD-9F117D19514A}"/>
              </a:ext>
            </a:extLst>
          </p:cNvPr>
          <p:cNvSpPr/>
          <p:nvPr/>
        </p:nvSpPr>
        <p:spPr>
          <a:xfrm>
            <a:off x="8342880" y="1143000"/>
            <a:ext cx="2918011" cy="1479176"/>
          </a:xfrm>
          <a:prstGeom prst="wedgeRoundRectCallout">
            <a:avLst>
              <a:gd name="adj1" fmla="val -49245"/>
              <a:gd name="adj2" fmla="val 81832"/>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Remember: </a:t>
            </a:r>
            <a:r>
              <a:rPr lang="en-US" sz="1400" dirty="0">
                <a:solidFill>
                  <a:schemeClr val="tx1"/>
                </a:solidFill>
              </a:rPr>
              <a:t>Click on the tab to navigate from one tab to the next or use the next or previous tab buttons. </a:t>
            </a:r>
          </a:p>
        </p:txBody>
      </p:sp>
    </p:spTree>
    <p:extLst>
      <p:ext uri="{BB962C8B-B14F-4D97-AF65-F5344CB8AC3E}">
        <p14:creationId xmlns:p14="http://schemas.microsoft.com/office/powerpoint/2010/main" val="3126887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73E0-6D97-4265-A748-D24E3FD77A96}"/>
              </a:ext>
            </a:extLst>
          </p:cNvPr>
          <p:cNvSpPr>
            <a:spLocks noGrp="1"/>
          </p:cNvSpPr>
          <p:nvPr>
            <p:ph type="title"/>
          </p:nvPr>
        </p:nvSpPr>
        <p:spPr/>
        <p:txBody>
          <a:bodyPr/>
          <a:lstStyle/>
          <a:p>
            <a:r>
              <a:rPr lang="en-US" dirty="0"/>
              <a:t>Usability Features</a:t>
            </a:r>
          </a:p>
        </p:txBody>
      </p:sp>
      <p:sp>
        <p:nvSpPr>
          <p:cNvPr id="3" name="Content Placeholder 2">
            <a:extLst>
              <a:ext uri="{FF2B5EF4-FFF2-40B4-BE49-F238E27FC236}">
                <a16:creationId xmlns:a16="http://schemas.microsoft.com/office/drawing/2014/main" id="{D99DA4D0-8F0C-4299-93DF-61E2E2AC34C4}"/>
              </a:ext>
            </a:extLst>
          </p:cNvPr>
          <p:cNvSpPr>
            <a:spLocks noGrp="1"/>
          </p:cNvSpPr>
          <p:nvPr>
            <p:ph sz="quarter" idx="15"/>
          </p:nvPr>
        </p:nvSpPr>
        <p:spPr>
          <a:xfrm>
            <a:off x="457200" y="1371600"/>
            <a:ext cx="5047488" cy="4343400"/>
          </a:xfrm>
        </p:spPr>
        <p:txBody>
          <a:bodyPr/>
          <a:lstStyle/>
          <a:p>
            <a:r>
              <a:rPr lang="en-US" dirty="0"/>
              <a:t>Administration Format</a:t>
            </a:r>
          </a:p>
          <a:p>
            <a:r>
              <a:rPr lang="en-US" dirty="0"/>
              <a:t>Administration &amp; Scoring Time</a:t>
            </a:r>
          </a:p>
          <a:p>
            <a:r>
              <a:rPr lang="en-US" dirty="0"/>
              <a:t>Scoring Format</a:t>
            </a:r>
          </a:p>
          <a:p>
            <a:r>
              <a:rPr lang="en-US" dirty="0"/>
              <a:t>Types of Decision Rules</a:t>
            </a:r>
          </a:p>
          <a:p>
            <a:r>
              <a:rPr lang="en-US" dirty="0"/>
              <a:t>Evidence Available for Multiple Decision Rules</a:t>
            </a:r>
          </a:p>
          <a:p>
            <a:r>
              <a:rPr lang="en-US" dirty="0"/>
              <a:t>Usability Study</a:t>
            </a:r>
          </a:p>
          <a:p>
            <a:endParaRPr lang="en-US" dirty="0"/>
          </a:p>
          <a:p>
            <a:endParaRPr lang="en-US" dirty="0"/>
          </a:p>
        </p:txBody>
      </p:sp>
      <p:sp>
        <p:nvSpPr>
          <p:cNvPr id="4" name="Text Placeholder 3">
            <a:extLst>
              <a:ext uri="{FF2B5EF4-FFF2-40B4-BE49-F238E27FC236}">
                <a16:creationId xmlns:a16="http://schemas.microsoft.com/office/drawing/2014/main" id="{29F74FD7-B2BC-48A7-BB5D-D1AA347A2D4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1BEA827-39AF-4106-94C6-9C12A1B4B934}"/>
              </a:ext>
            </a:extLst>
          </p:cNvPr>
          <p:cNvSpPr>
            <a:spLocks noGrp="1"/>
          </p:cNvSpPr>
          <p:nvPr>
            <p:ph type="sldNum" sz="quarter" idx="14"/>
          </p:nvPr>
        </p:nvSpPr>
        <p:spPr/>
        <p:txBody>
          <a:bodyPr/>
          <a:lstStyle/>
          <a:p>
            <a:fld id="{99A20822-4A49-4D36-86E3-300BA48D3F00}" type="slidenum">
              <a:rPr lang="en-US" smtClean="0"/>
              <a:pPr/>
              <a:t>48</a:t>
            </a:fld>
            <a:endParaRPr lang="en-US" dirty="0"/>
          </a:p>
        </p:txBody>
      </p:sp>
      <p:pic>
        <p:nvPicPr>
          <p:cNvPr id="7" name="Picture 6" descr="A picture of the usability features section of the NCII tools chart. ">
            <a:extLst>
              <a:ext uri="{FF2B5EF4-FFF2-40B4-BE49-F238E27FC236}">
                <a16:creationId xmlns:a16="http://schemas.microsoft.com/office/drawing/2014/main" id="{2F012A63-F9D5-46B5-991A-2FCC619C723D}"/>
              </a:ext>
            </a:extLst>
          </p:cNvPr>
          <p:cNvPicPr>
            <a:picLocks noChangeAspect="1"/>
          </p:cNvPicPr>
          <p:nvPr/>
        </p:nvPicPr>
        <p:blipFill rotWithShape="1">
          <a:blip r:embed="rId3"/>
          <a:srcRect l="1321" r="1"/>
          <a:stretch/>
        </p:blipFill>
        <p:spPr>
          <a:xfrm>
            <a:off x="5674268" y="2137063"/>
            <a:ext cx="5809690" cy="2583873"/>
          </a:xfrm>
          <a:prstGeom prst="rect">
            <a:avLst/>
          </a:prstGeom>
        </p:spPr>
      </p:pic>
    </p:spTree>
    <p:extLst>
      <p:ext uri="{BB962C8B-B14F-4D97-AF65-F5344CB8AC3E}">
        <p14:creationId xmlns:p14="http://schemas.microsoft.com/office/powerpoint/2010/main" val="704998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26E5-EDEF-451C-BA22-4ABE68438BDA}"/>
              </a:ext>
            </a:extLst>
          </p:cNvPr>
          <p:cNvSpPr>
            <a:spLocks noGrp="1"/>
          </p:cNvSpPr>
          <p:nvPr>
            <p:ph type="title"/>
          </p:nvPr>
        </p:nvSpPr>
        <p:spPr/>
        <p:txBody>
          <a:bodyPr/>
          <a:lstStyle/>
          <a:p>
            <a:r>
              <a:rPr lang="en-US" dirty="0"/>
              <a:t>Implementation Information</a:t>
            </a:r>
          </a:p>
        </p:txBody>
      </p:sp>
      <p:sp>
        <p:nvSpPr>
          <p:cNvPr id="4" name="Text Placeholder 3">
            <a:extLst>
              <a:ext uri="{FF2B5EF4-FFF2-40B4-BE49-F238E27FC236}">
                <a16:creationId xmlns:a16="http://schemas.microsoft.com/office/drawing/2014/main" id="{E353E29B-8FD4-4689-8A91-4B0240ECD8A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D90E279-6307-4002-A2B3-5E04BC86B729}"/>
              </a:ext>
            </a:extLst>
          </p:cNvPr>
          <p:cNvSpPr>
            <a:spLocks noGrp="1"/>
          </p:cNvSpPr>
          <p:nvPr>
            <p:ph type="sldNum" sz="quarter" idx="14"/>
          </p:nvPr>
        </p:nvSpPr>
        <p:spPr/>
        <p:txBody>
          <a:bodyPr/>
          <a:lstStyle/>
          <a:p>
            <a:fld id="{99A20822-4A49-4D36-86E3-300BA48D3F00}" type="slidenum">
              <a:rPr lang="en-US" smtClean="0"/>
              <a:pPr/>
              <a:t>49</a:t>
            </a:fld>
            <a:endParaRPr lang="en-US" dirty="0"/>
          </a:p>
        </p:txBody>
      </p:sp>
      <p:pic>
        <p:nvPicPr>
          <p:cNvPr id="6" name="Picture 5" descr="A screenshot of the NCII tools charts. ">
            <a:extLst>
              <a:ext uri="{FF2B5EF4-FFF2-40B4-BE49-F238E27FC236}">
                <a16:creationId xmlns:a16="http://schemas.microsoft.com/office/drawing/2014/main" id="{686F0973-3CBC-4508-8433-98FB071407B7}"/>
              </a:ext>
            </a:extLst>
          </p:cNvPr>
          <p:cNvPicPr>
            <a:picLocks noChangeAspect="1"/>
          </p:cNvPicPr>
          <p:nvPr/>
        </p:nvPicPr>
        <p:blipFill>
          <a:blip r:embed="rId2"/>
          <a:stretch>
            <a:fillRect/>
          </a:stretch>
        </p:blipFill>
        <p:spPr>
          <a:xfrm>
            <a:off x="159355" y="2898648"/>
            <a:ext cx="11388889" cy="2852928"/>
          </a:xfrm>
          <a:prstGeom prst="rect">
            <a:avLst/>
          </a:prstGeom>
        </p:spPr>
      </p:pic>
      <p:sp>
        <p:nvSpPr>
          <p:cNvPr id="7" name="Speech Bubble: Rectangle with Corners Rounded 6">
            <a:extLst>
              <a:ext uri="{FF2B5EF4-FFF2-40B4-BE49-F238E27FC236}">
                <a16:creationId xmlns:a16="http://schemas.microsoft.com/office/drawing/2014/main" id="{FA2B1D65-84B1-407B-8C4A-27F5FC32AC4D}"/>
              </a:ext>
            </a:extLst>
          </p:cNvPr>
          <p:cNvSpPr/>
          <p:nvPr/>
        </p:nvSpPr>
        <p:spPr>
          <a:xfrm>
            <a:off x="2289914" y="2931623"/>
            <a:ext cx="2701636" cy="1086196"/>
          </a:xfrm>
          <a:prstGeom prst="wedgeRoundRectCallout">
            <a:avLst>
              <a:gd name="adj1" fmla="val -59295"/>
              <a:gd name="adj2" fmla="val 12907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 implementation information click on the title, area, grade or informant  </a:t>
            </a:r>
          </a:p>
        </p:txBody>
      </p:sp>
      <p:pic>
        <p:nvPicPr>
          <p:cNvPr id="9" name="Picture 8" descr="A picture of the tools charts implementation information. ">
            <a:extLst>
              <a:ext uri="{FF2B5EF4-FFF2-40B4-BE49-F238E27FC236}">
                <a16:creationId xmlns:a16="http://schemas.microsoft.com/office/drawing/2014/main" id="{F66A4260-A917-4D39-8B3A-93401BB72BC0}"/>
              </a:ext>
            </a:extLst>
          </p:cNvPr>
          <p:cNvPicPr>
            <a:picLocks noChangeAspect="1"/>
          </p:cNvPicPr>
          <p:nvPr/>
        </p:nvPicPr>
        <p:blipFill rotWithShape="1">
          <a:blip r:embed="rId3"/>
          <a:srcRect t="1" b="12667"/>
          <a:stretch/>
        </p:blipFill>
        <p:spPr>
          <a:xfrm>
            <a:off x="6094475" y="1116828"/>
            <a:ext cx="6092975" cy="4442724"/>
          </a:xfrm>
          <a:prstGeom prst="rect">
            <a:avLst/>
          </a:prstGeom>
          <a:ln>
            <a:solidFill>
              <a:srgbClr val="000000"/>
            </a:solidFill>
          </a:ln>
        </p:spPr>
      </p:pic>
    </p:spTree>
    <p:extLst>
      <p:ext uri="{BB962C8B-B14F-4D97-AF65-F5344CB8AC3E}">
        <p14:creationId xmlns:p14="http://schemas.microsoft.com/office/powerpoint/2010/main" val="225557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Today’s Webinar</a:t>
            </a:r>
          </a:p>
        </p:txBody>
      </p:sp>
      <p:sp>
        <p:nvSpPr>
          <p:cNvPr id="2" name="Content Placeholder 1"/>
          <p:cNvSpPr>
            <a:spLocks noGrp="1"/>
          </p:cNvSpPr>
          <p:nvPr>
            <p:ph sz="quarter" idx="15"/>
          </p:nvPr>
        </p:nvSpPr>
        <p:spPr/>
        <p:txBody>
          <a:bodyPr>
            <a:normAutofit/>
          </a:bodyPr>
          <a:lstStyle/>
          <a:p>
            <a:pPr>
              <a:spcBef>
                <a:spcPts val="1200"/>
              </a:spcBef>
            </a:pPr>
            <a:r>
              <a:rPr lang="en-US" sz="2800" dirty="0"/>
              <a:t>Provide an overview of the logistics for systematic behavior screening </a:t>
            </a:r>
          </a:p>
          <a:p>
            <a:pPr>
              <a:spcBef>
                <a:spcPts val="1200"/>
              </a:spcBef>
            </a:pPr>
            <a:r>
              <a:rPr lang="en-US" sz="2800" dirty="0"/>
              <a:t>Introduce the NCII’s Behavior Screening Tools Chart</a:t>
            </a:r>
          </a:p>
          <a:p>
            <a:pPr marL="230187" lvl="1" indent="0" algn="ctr">
              <a:spcBef>
                <a:spcPts val="1200"/>
              </a:spcBef>
              <a:buNone/>
            </a:pPr>
            <a:endParaRPr lang="en-US" sz="1600" b="1" dirty="0"/>
          </a:p>
        </p:txBody>
      </p:sp>
      <p:sp>
        <p:nvSpPr>
          <p:cNvPr id="6" name="Slide Number Placeholder 5"/>
          <p:cNvSpPr>
            <a:spLocks noGrp="1"/>
          </p:cNvSpPr>
          <p:nvPr>
            <p:ph type="sldNum" sz="quarter" idx="14"/>
          </p:nvPr>
        </p:nvSpPr>
        <p:spPr/>
        <p:txBody>
          <a:body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407277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2FE1-493C-456D-8840-D61B010EA800}"/>
              </a:ext>
            </a:extLst>
          </p:cNvPr>
          <p:cNvSpPr>
            <a:spLocks noGrp="1"/>
          </p:cNvSpPr>
          <p:nvPr>
            <p:ph type="title"/>
          </p:nvPr>
        </p:nvSpPr>
        <p:spPr/>
        <p:txBody>
          <a:bodyPr/>
          <a:lstStyle/>
          <a:p>
            <a:r>
              <a:rPr lang="en-US" dirty="0"/>
              <a:t>Dig Deeper Into the Data</a:t>
            </a:r>
          </a:p>
        </p:txBody>
      </p:sp>
      <p:sp>
        <p:nvSpPr>
          <p:cNvPr id="4" name="Text Placeholder 3">
            <a:extLst>
              <a:ext uri="{FF2B5EF4-FFF2-40B4-BE49-F238E27FC236}">
                <a16:creationId xmlns:a16="http://schemas.microsoft.com/office/drawing/2014/main" id="{D7D5F9DC-766B-4848-B7B9-F3949EFA9FD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E9321E3-98EA-4BB3-99EA-04A35B9AB967}"/>
              </a:ext>
            </a:extLst>
          </p:cNvPr>
          <p:cNvSpPr>
            <a:spLocks noGrp="1"/>
          </p:cNvSpPr>
          <p:nvPr>
            <p:ph type="sldNum" sz="quarter" idx="14"/>
          </p:nvPr>
        </p:nvSpPr>
        <p:spPr/>
        <p:txBody>
          <a:bodyPr/>
          <a:lstStyle/>
          <a:p>
            <a:fld id="{99A20822-4A49-4D36-86E3-300BA48D3F00}" type="slidenum">
              <a:rPr lang="en-US" smtClean="0"/>
              <a:pPr/>
              <a:t>50</a:t>
            </a:fld>
            <a:endParaRPr lang="en-US" dirty="0"/>
          </a:p>
        </p:txBody>
      </p:sp>
      <p:pic>
        <p:nvPicPr>
          <p:cNvPr id="7" name="Picture 6" descr="A picture of the NCII tools charts. ">
            <a:extLst>
              <a:ext uri="{FF2B5EF4-FFF2-40B4-BE49-F238E27FC236}">
                <a16:creationId xmlns:a16="http://schemas.microsoft.com/office/drawing/2014/main" id="{0F728DA8-C1EB-48E7-B04F-81CF5BE4C5A0}"/>
              </a:ext>
            </a:extLst>
          </p:cNvPr>
          <p:cNvPicPr>
            <a:picLocks noChangeAspect="1"/>
          </p:cNvPicPr>
          <p:nvPr/>
        </p:nvPicPr>
        <p:blipFill>
          <a:blip r:embed="rId2"/>
          <a:stretch>
            <a:fillRect/>
          </a:stretch>
        </p:blipFill>
        <p:spPr>
          <a:xfrm>
            <a:off x="1399298" y="2800592"/>
            <a:ext cx="10792702" cy="2711680"/>
          </a:xfrm>
          <a:prstGeom prst="rect">
            <a:avLst/>
          </a:prstGeom>
        </p:spPr>
      </p:pic>
      <p:sp>
        <p:nvSpPr>
          <p:cNvPr id="8" name="Speech Bubble: Rectangle with Corners Rounded 7">
            <a:extLst>
              <a:ext uri="{FF2B5EF4-FFF2-40B4-BE49-F238E27FC236}">
                <a16:creationId xmlns:a16="http://schemas.microsoft.com/office/drawing/2014/main" id="{529FD82F-A9A8-4312-9987-172C0013E3F2}"/>
              </a:ext>
            </a:extLst>
          </p:cNvPr>
          <p:cNvSpPr/>
          <p:nvPr/>
        </p:nvSpPr>
        <p:spPr>
          <a:xfrm>
            <a:off x="7103713" y="1747647"/>
            <a:ext cx="2230582" cy="2105891"/>
          </a:xfrm>
          <a:prstGeom prst="wedgeRoundRectCallout">
            <a:avLst>
              <a:gd name="adj1" fmla="val -46920"/>
              <a:gd name="adj2" fmla="val 90789"/>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the rating bubble to view the data used by reviewers to determine the rating</a:t>
            </a:r>
          </a:p>
        </p:txBody>
      </p:sp>
      <p:pic>
        <p:nvPicPr>
          <p:cNvPr id="9" name="Picture 8" descr="A picture of the definitions for a section of the tools charts psychometric standards. ">
            <a:extLst>
              <a:ext uri="{FF2B5EF4-FFF2-40B4-BE49-F238E27FC236}">
                <a16:creationId xmlns:a16="http://schemas.microsoft.com/office/drawing/2014/main" id="{CDEE6B8B-D76A-433A-894A-F35E31640746}"/>
              </a:ext>
            </a:extLst>
          </p:cNvPr>
          <p:cNvPicPr>
            <a:picLocks noChangeAspect="1"/>
          </p:cNvPicPr>
          <p:nvPr/>
        </p:nvPicPr>
        <p:blipFill>
          <a:blip r:embed="rId3"/>
          <a:stretch>
            <a:fillRect/>
          </a:stretch>
        </p:blipFill>
        <p:spPr>
          <a:xfrm>
            <a:off x="233085" y="1280160"/>
            <a:ext cx="6196560" cy="3552780"/>
          </a:xfrm>
          <a:prstGeom prst="rect">
            <a:avLst/>
          </a:prstGeom>
          <a:ln>
            <a:solidFill>
              <a:schemeClr val="accent1"/>
            </a:solidFill>
          </a:ln>
        </p:spPr>
      </p:pic>
    </p:spTree>
    <p:extLst>
      <p:ext uri="{BB962C8B-B14F-4D97-AF65-F5344CB8AC3E}">
        <p14:creationId xmlns:p14="http://schemas.microsoft.com/office/powerpoint/2010/main" val="131694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8256-9D8B-4022-9363-FC8AD0067280}"/>
              </a:ext>
            </a:extLst>
          </p:cNvPr>
          <p:cNvSpPr>
            <a:spLocks noGrp="1"/>
          </p:cNvSpPr>
          <p:nvPr>
            <p:ph type="title"/>
          </p:nvPr>
        </p:nvSpPr>
        <p:spPr/>
        <p:txBody>
          <a:bodyPr/>
          <a:lstStyle/>
          <a:p>
            <a:r>
              <a:rPr lang="en-US" dirty="0"/>
              <a:t>Advanced Filtering </a:t>
            </a:r>
          </a:p>
        </p:txBody>
      </p:sp>
      <p:sp>
        <p:nvSpPr>
          <p:cNvPr id="3" name="Content Placeholder 2">
            <a:extLst>
              <a:ext uri="{FF2B5EF4-FFF2-40B4-BE49-F238E27FC236}">
                <a16:creationId xmlns:a16="http://schemas.microsoft.com/office/drawing/2014/main" id="{14CA6399-339E-427E-83DA-3C2C4C8EBBF4}"/>
              </a:ext>
            </a:extLst>
          </p:cNvPr>
          <p:cNvSpPr>
            <a:spLocks noGrp="1"/>
          </p:cNvSpPr>
          <p:nvPr>
            <p:ph sz="quarter" idx="15"/>
          </p:nvPr>
        </p:nvSpPr>
        <p:spPr>
          <a:xfrm>
            <a:off x="457200" y="1371600"/>
            <a:ext cx="2428875" cy="4343400"/>
          </a:xfrm>
        </p:spPr>
        <p:txBody>
          <a:bodyPr/>
          <a:lstStyle/>
          <a:p>
            <a:r>
              <a:rPr lang="en-US" dirty="0"/>
              <a:t>Looking for something specific? Use the advanced filtering to narrow your search</a:t>
            </a:r>
          </a:p>
        </p:txBody>
      </p:sp>
      <p:sp>
        <p:nvSpPr>
          <p:cNvPr id="4" name="Text Placeholder 3">
            <a:extLst>
              <a:ext uri="{FF2B5EF4-FFF2-40B4-BE49-F238E27FC236}">
                <a16:creationId xmlns:a16="http://schemas.microsoft.com/office/drawing/2014/main" id="{B964E840-D100-4DBA-8A13-E8374C44B0C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42A3DD5-E858-42C8-9A4E-30CA8CA35336}"/>
              </a:ext>
            </a:extLst>
          </p:cNvPr>
          <p:cNvSpPr>
            <a:spLocks noGrp="1"/>
          </p:cNvSpPr>
          <p:nvPr>
            <p:ph type="sldNum" sz="quarter" idx="14"/>
          </p:nvPr>
        </p:nvSpPr>
        <p:spPr/>
        <p:txBody>
          <a:bodyPr/>
          <a:lstStyle/>
          <a:p>
            <a:fld id="{99A20822-4A49-4D36-86E3-300BA48D3F00}" type="slidenum">
              <a:rPr lang="en-US" smtClean="0"/>
              <a:pPr/>
              <a:t>51</a:t>
            </a:fld>
            <a:endParaRPr lang="en-US" dirty="0"/>
          </a:p>
        </p:txBody>
      </p:sp>
      <p:pic>
        <p:nvPicPr>
          <p:cNvPr id="6" name="Picture 5" descr="A picture of the advanced filtering section of the ncii tools charts. ">
            <a:extLst>
              <a:ext uri="{FF2B5EF4-FFF2-40B4-BE49-F238E27FC236}">
                <a16:creationId xmlns:a16="http://schemas.microsoft.com/office/drawing/2014/main" id="{2C16D831-7209-456A-A29C-D6479370BB2D}"/>
              </a:ext>
            </a:extLst>
          </p:cNvPr>
          <p:cNvPicPr>
            <a:picLocks noChangeAspect="1"/>
          </p:cNvPicPr>
          <p:nvPr/>
        </p:nvPicPr>
        <p:blipFill rotWithShape="1">
          <a:blip r:embed="rId2"/>
          <a:srcRect l="5221" r="5126"/>
          <a:stretch/>
        </p:blipFill>
        <p:spPr>
          <a:xfrm>
            <a:off x="2759860" y="1143000"/>
            <a:ext cx="9132034" cy="4738687"/>
          </a:xfrm>
          <a:prstGeom prst="rect">
            <a:avLst/>
          </a:prstGeom>
        </p:spPr>
      </p:pic>
      <p:sp>
        <p:nvSpPr>
          <p:cNvPr id="7" name="Speech Bubble: Rectangle with Corners Rounded 6">
            <a:extLst>
              <a:ext uri="{FF2B5EF4-FFF2-40B4-BE49-F238E27FC236}">
                <a16:creationId xmlns:a16="http://schemas.microsoft.com/office/drawing/2014/main" id="{C6CB12B5-1FD3-468F-8CA5-F78556A9C13C}"/>
              </a:ext>
            </a:extLst>
          </p:cNvPr>
          <p:cNvSpPr/>
          <p:nvPr/>
        </p:nvSpPr>
        <p:spPr>
          <a:xfrm>
            <a:off x="10533125" y="285750"/>
            <a:ext cx="1357313" cy="1085850"/>
          </a:xfrm>
          <a:prstGeom prst="wedgeRoundRectCallou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Get a printable version of the chart</a:t>
            </a:r>
          </a:p>
        </p:txBody>
      </p:sp>
    </p:spTree>
    <p:extLst>
      <p:ext uri="{BB962C8B-B14F-4D97-AF65-F5344CB8AC3E}">
        <p14:creationId xmlns:p14="http://schemas.microsoft.com/office/powerpoint/2010/main" val="4036580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1A07-8C0C-4B41-8B0D-F4F6574C5C3B}"/>
              </a:ext>
            </a:extLst>
          </p:cNvPr>
          <p:cNvSpPr>
            <a:spLocks noGrp="1"/>
          </p:cNvSpPr>
          <p:nvPr>
            <p:ph type="title"/>
          </p:nvPr>
        </p:nvSpPr>
        <p:spPr/>
        <p:txBody>
          <a:bodyPr/>
          <a:lstStyle/>
          <a:p>
            <a:r>
              <a:rPr lang="en-US" dirty="0"/>
              <a:t>Call for Behavior Screening Tools Now Open</a:t>
            </a:r>
          </a:p>
        </p:txBody>
      </p:sp>
      <p:sp>
        <p:nvSpPr>
          <p:cNvPr id="3" name="Content Placeholder 2">
            <a:extLst>
              <a:ext uri="{FF2B5EF4-FFF2-40B4-BE49-F238E27FC236}">
                <a16:creationId xmlns:a16="http://schemas.microsoft.com/office/drawing/2014/main" id="{A656A1FD-7791-4AE2-891F-CB0E7C4BE5FC}"/>
              </a:ext>
            </a:extLst>
          </p:cNvPr>
          <p:cNvSpPr>
            <a:spLocks noGrp="1"/>
          </p:cNvSpPr>
          <p:nvPr>
            <p:ph sz="quarter" idx="15"/>
          </p:nvPr>
        </p:nvSpPr>
        <p:spPr>
          <a:xfrm>
            <a:off x="457200" y="1371600"/>
            <a:ext cx="4803011" cy="4343400"/>
          </a:xfrm>
        </p:spPr>
        <p:txBody>
          <a:bodyPr/>
          <a:lstStyle/>
          <a:p>
            <a:r>
              <a:rPr lang="en-US" dirty="0"/>
              <a:t>The Academic and Behavior Screening TRC’s have a call for screening tools open until September 25, 2018. </a:t>
            </a:r>
          </a:p>
          <a:p>
            <a:r>
              <a:rPr lang="en-US" dirty="0"/>
              <a:t>Learn more: </a:t>
            </a:r>
            <a:r>
              <a:rPr lang="en-US" dirty="0">
                <a:hlinkClick r:id="rId3"/>
              </a:rPr>
              <a:t>https://intensiveintervention.org/about-charts-review-process</a:t>
            </a:r>
            <a:r>
              <a:rPr lang="en-US" dirty="0"/>
              <a:t> </a:t>
            </a:r>
          </a:p>
        </p:txBody>
      </p:sp>
      <p:sp>
        <p:nvSpPr>
          <p:cNvPr id="4" name="Text Placeholder 3">
            <a:extLst>
              <a:ext uri="{FF2B5EF4-FFF2-40B4-BE49-F238E27FC236}">
                <a16:creationId xmlns:a16="http://schemas.microsoft.com/office/drawing/2014/main" id="{8DF3F639-BEC9-4A27-BA6C-57F27CAF3E8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1D9C69-E8A0-4A56-A285-3522A05A0A15}"/>
              </a:ext>
            </a:extLst>
          </p:cNvPr>
          <p:cNvSpPr>
            <a:spLocks noGrp="1"/>
          </p:cNvSpPr>
          <p:nvPr>
            <p:ph type="sldNum" sz="quarter" idx="14"/>
          </p:nvPr>
        </p:nvSpPr>
        <p:spPr/>
        <p:txBody>
          <a:bodyPr/>
          <a:lstStyle/>
          <a:p>
            <a:fld id="{99A20822-4A49-4D36-86E3-300BA48D3F00}" type="slidenum">
              <a:rPr lang="en-US" smtClean="0"/>
              <a:pPr/>
              <a:t>52</a:t>
            </a:fld>
            <a:endParaRPr lang="en-US" dirty="0"/>
          </a:p>
        </p:txBody>
      </p:sp>
      <p:pic>
        <p:nvPicPr>
          <p:cNvPr id="6" name="Picture 5" descr="A picture of screening tools charts materials. ">
            <a:extLst>
              <a:ext uri="{FF2B5EF4-FFF2-40B4-BE49-F238E27FC236}">
                <a16:creationId xmlns:a16="http://schemas.microsoft.com/office/drawing/2014/main" id="{D94D76FD-7BFD-414C-9D29-8DB47753BB1D}"/>
              </a:ext>
            </a:extLst>
          </p:cNvPr>
          <p:cNvPicPr>
            <a:picLocks noChangeAspect="1"/>
          </p:cNvPicPr>
          <p:nvPr/>
        </p:nvPicPr>
        <p:blipFill>
          <a:blip r:embed="rId4"/>
          <a:stretch>
            <a:fillRect/>
          </a:stretch>
        </p:blipFill>
        <p:spPr>
          <a:xfrm rot="20195263">
            <a:off x="6149104" y="1640579"/>
            <a:ext cx="3044220" cy="3750579"/>
          </a:xfrm>
          <a:prstGeom prst="rect">
            <a:avLst/>
          </a:prstGeom>
          <a:ln>
            <a:solidFill>
              <a:schemeClr val="accent1"/>
            </a:solidFill>
          </a:ln>
        </p:spPr>
      </p:pic>
      <p:pic>
        <p:nvPicPr>
          <p:cNvPr id="7" name="Picture 6" descr="A picture of tools charts rating rubric. ">
            <a:extLst>
              <a:ext uri="{FF2B5EF4-FFF2-40B4-BE49-F238E27FC236}">
                <a16:creationId xmlns:a16="http://schemas.microsoft.com/office/drawing/2014/main" id="{020B6EE8-7E40-4F94-A14A-807E9B202F5B}"/>
              </a:ext>
            </a:extLst>
          </p:cNvPr>
          <p:cNvPicPr>
            <a:picLocks noChangeAspect="1"/>
          </p:cNvPicPr>
          <p:nvPr/>
        </p:nvPicPr>
        <p:blipFill>
          <a:blip r:embed="rId5"/>
          <a:stretch>
            <a:fillRect/>
          </a:stretch>
        </p:blipFill>
        <p:spPr>
          <a:xfrm>
            <a:off x="8514381" y="1525775"/>
            <a:ext cx="3377513" cy="3027651"/>
          </a:xfrm>
          <a:prstGeom prst="rect">
            <a:avLst/>
          </a:prstGeom>
          <a:ln>
            <a:solidFill>
              <a:schemeClr val="accent1"/>
            </a:solidFill>
          </a:ln>
        </p:spPr>
      </p:pic>
    </p:spTree>
    <p:extLst>
      <p:ext uri="{BB962C8B-B14F-4D97-AF65-F5344CB8AC3E}">
        <p14:creationId xmlns:p14="http://schemas.microsoft.com/office/powerpoint/2010/main" val="1183234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F8B9-912B-46B2-976A-A92F49FA9756}"/>
              </a:ext>
            </a:extLst>
          </p:cNvPr>
          <p:cNvSpPr>
            <a:spLocks noGrp="1"/>
          </p:cNvSpPr>
          <p:nvPr>
            <p:ph type="title"/>
          </p:nvPr>
        </p:nvSpPr>
        <p:spPr/>
        <p:txBody>
          <a:bodyPr/>
          <a:lstStyle/>
          <a:p>
            <a:r>
              <a:rPr lang="en-US" dirty="0"/>
              <a:t>Other Tools Charts</a:t>
            </a:r>
          </a:p>
        </p:txBody>
      </p:sp>
      <p:sp>
        <p:nvSpPr>
          <p:cNvPr id="3" name="Content Placeholder 2">
            <a:extLst>
              <a:ext uri="{FF2B5EF4-FFF2-40B4-BE49-F238E27FC236}">
                <a16:creationId xmlns:a16="http://schemas.microsoft.com/office/drawing/2014/main" id="{877F2622-0C1D-47A8-BFB0-CF43AF3127FE}"/>
              </a:ext>
            </a:extLst>
          </p:cNvPr>
          <p:cNvSpPr>
            <a:spLocks noGrp="1"/>
          </p:cNvSpPr>
          <p:nvPr>
            <p:ph sz="quarter" idx="15"/>
          </p:nvPr>
        </p:nvSpPr>
        <p:spPr>
          <a:xfrm>
            <a:off x="457200" y="1257300"/>
            <a:ext cx="11274552" cy="4343400"/>
          </a:xfrm>
        </p:spPr>
        <p:txBody>
          <a:bodyPr>
            <a:normAutofit fontScale="92500" lnSpcReduction="20000"/>
          </a:bodyPr>
          <a:lstStyle/>
          <a:p>
            <a:r>
              <a:rPr lang="en-US" dirty="0"/>
              <a:t>Academic Screening </a:t>
            </a:r>
            <a:r>
              <a:rPr lang="en-US" dirty="0">
                <a:hlinkClick r:id="rId3"/>
              </a:rPr>
              <a:t>https://charts.intensiveintervention.org/chart/academic-screening</a:t>
            </a:r>
            <a:r>
              <a:rPr lang="en-US" dirty="0"/>
              <a:t> </a:t>
            </a:r>
          </a:p>
          <a:p>
            <a:r>
              <a:rPr lang="en-US" dirty="0"/>
              <a:t>Academic Progress Monitoring </a:t>
            </a:r>
            <a:r>
              <a:rPr lang="en-US" dirty="0">
                <a:hlinkClick r:id="rId4"/>
              </a:rPr>
              <a:t>https://charts.intensiveintervention.org/chart/progress-monitoring</a:t>
            </a:r>
            <a:r>
              <a:rPr lang="en-US" dirty="0"/>
              <a:t> </a:t>
            </a:r>
          </a:p>
          <a:p>
            <a:r>
              <a:rPr lang="en-US" dirty="0"/>
              <a:t>Behavior Progress Monitoring </a:t>
            </a:r>
            <a:r>
              <a:rPr lang="en-US" dirty="0">
                <a:hlinkClick r:id="rId5"/>
              </a:rPr>
              <a:t>https://charts.intensiveintervention.org/chart/behavioral-progress-monitoring-tools</a:t>
            </a:r>
            <a:r>
              <a:rPr lang="en-US" dirty="0"/>
              <a:t> </a:t>
            </a:r>
          </a:p>
          <a:p>
            <a:r>
              <a:rPr lang="en-US" dirty="0"/>
              <a:t>Academic Intervention </a:t>
            </a:r>
            <a:r>
              <a:rPr lang="en-US" dirty="0">
                <a:hlinkClick r:id="rId6"/>
              </a:rPr>
              <a:t>https://charts.intensiveintervention.org/chart/instructional-intervention-tools</a:t>
            </a:r>
            <a:r>
              <a:rPr lang="en-US" dirty="0"/>
              <a:t> </a:t>
            </a:r>
          </a:p>
          <a:p>
            <a:r>
              <a:rPr lang="en-US" dirty="0"/>
              <a:t>Behavior Intervention </a:t>
            </a:r>
            <a:r>
              <a:rPr lang="en-US" dirty="0">
                <a:hlinkClick r:id="rId7"/>
              </a:rPr>
              <a:t>https://charts.intensiveintervention.org/chart/behavioral-intervention-chart</a:t>
            </a:r>
            <a:r>
              <a:rPr lang="en-US" dirty="0"/>
              <a:t> </a:t>
            </a:r>
          </a:p>
        </p:txBody>
      </p:sp>
      <p:sp>
        <p:nvSpPr>
          <p:cNvPr id="4" name="Text Placeholder 3">
            <a:extLst>
              <a:ext uri="{FF2B5EF4-FFF2-40B4-BE49-F238E27FC236}">
                <a16:creationId xmlns:a16="http://schemas.microsoft.com/office/drawing/2014/main" id="{B889C4E7-FA83-4F27-A58C-9CA88B2E969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5F0B100-92EF-4C41-A1C7-BECBD8385BD4}"/>
              </a:ext>
            </a:extLst>
          </p:cNvPr>
          <p:cNvSpPr>
            <a:spLocks noGrp="1"/>
          </p:cNvSpPr>
          <p:nvPr>
            <p:ph type="sldNum" sz="quarter" idx="14"/>
          </p:nvPr>
        </p:nvSpPr>
        <p:spPr/>
        <p:txBody>
          <a:bodyPr/>
          <a:lstStyle/>
          <a:p>
            <a:fld id="{99A20822-4A49-4D36-86E3-300BA48D3F00}" type="slidenum">
              <a:rPr lang="en-US" smtClean="0"/>
              <a:pPr/>
              <a:t>53</a:t>
            </a:fld>
            <a:endParaRPr lang="en-US" dirty="0"/>
          </a:p>
        </p:txBody>
      </p:sp>
    </p:spTree>
    <p:extLst>
      <p:ext uri="{BB962C8B-B14F-4D97-AF65-F5344CB8AC3E}">
        <p14:creationId xmlns:p14="http://schemas.microsoft.com/office/powerpoint/2010/main" val="1971796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8E8E-FF73-460A-94F7-67A32C0FDED4}"/>
              </a:ext>
            </a:extLst>
          </p:cNvPr>
          <p:cNvSpPr>
            <a:spLocks noGrp="1"/>
          </p:cNvSpPr>
          <p:nvPr>
            <p:ph type="title"/>
          </p:nvPr>
        </p:nvSpPr>
        <p:spPr>
          <a:xfrm>
            <a:off x="455676" y="475488"/>
            <a:ext cx="11276076" cy="1280160"/>
          </a:xfrm>
        </p:spPr>
        <p:txBody>
          <a:bodyPr/>
          <a:lstStyle/>
          <a:p>
            <a:r>
              <a:rPr lang="en-US" dirty="0"/>
              <a:t>Questions</a:t>
            </a:r>
          </a:p>
        </p:txBody>
      </p:sp>
      <p:sp>
        <p:nvSpPr>
          <p:cNvPr id="4" name="Text Placeholder 3">
            <a:extLst>
              <a:ext uri="{FF2B5EF4-FFF2-40B4-BE49-F238E27FC236}">
                <a16:creationId xmlns:a16="http://schemas.microsoft.com/office/drawing/2014/main" id="{803311A7-390B-469E-95CB-6B1E7C38868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B1BEE8E-A3CB-4EDF-9518-ADCC623F3507}"/>
              </a:ext>
            </a:extLst>
          </p:cNvPr>
          <p:cNvSpPr>
            <a:spLocks noGrp="1"/>
          </p:cNvSpPr>
          <p:nvPr>
            <p:ph type="sldNum" sz="quarter" idx="14"/>
          </p:nvPr>
        </p:nvSpPr>
        <p:spPr/>
        <p:txBody>
          <a:bodyPr/>
          <a:lstStyle/>
          <a:p>
            <a:fld id="{99A20822-4A49-4D36-86E3-300BA48D3F00}" type="slidenum">
              <a:rPr lang="en-US" smtClean="0"/>
              <a:pPr/>
              <a:t>54</a:t>
            </a:fld>
            <a:endParaRPr lang="en-US" dirty="0"/>
          </a:p>
        </p:txBody>
      </p:sp>
    </p:spTree>
    <p:extLst>
      <p:ext uri="{BB962C8B-B14F-4D97-AF65-F5344CB8AC3E}">
        <p14:creationId xmlns:p14="http://schemas.microsoft.com/office/powerpoint/2010/main" val="250062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5195A-9D78-47C4-B876-C23ACAB311DB}"/>
              </a:ext>
            </a:extLst>
          </p:cNvPr>
          <p:cNvSpPr>
            <a:spLocks noGrp="1"/>
          </p:cNvSpPr>
          <p:nvPr>
            <p:ph type="title"/>
          </p:nvPr>
        </p:nvSpPr>
        <p:spPr/>
        <p:txBody>
          <a:bodyPr/>
          <a:lstStyle/>
          <a:p>
            <a:r>
              <a:rPr lang="en-US" dirty="0"/>
              <a:t>Closing Slide</a:t>
            </a:r>
          </a:p>
        </p:txBody>
      </p:sp>
      <p:sp>
        <p:nvSpPr>
          <p:cNvPr id="2" name="Slide Number Placeholder 1"/>
          <p:cNvSpPr>
            <a:spLocks noGrp="1"/>
          </p:cNvSpPr>
          <p:nvPr>
            <p:ph type="sldNum" sz="quarter" idx="17"/>
          </p:nvPr>
        </p:nvSpPr>
        <p:spPr/>
        <p:txBody>
          <a:bodyPr/>
          <a:lstStyle/>
          <a:p>
            <a:fld id="{99A20822-4A49-4D36-86E3-300BA48D3F00}" type="slidenum">
              <a:rPr lang="en-US" smtClean="0"/>
              <a:pPr/>
              <a:t>55</a:t>
            </a:fld>
            <a:endParaRPr lang="en-US" dirty="0"/>
          </a:p>
        </p:txBody>
      </p:sp>
    </p:spTree>
    <p:extLst>
      <p:ext uri="{BB962C8B-B14F-4D97-AF65-F5344CB8AC3E}">
        <p14:creationId xmlns:p14="http://schemas.microsoft.com/office/powerpoint/2010/main" val="548043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
        <p:nvSpPr>
          <p:cNvPr id="5" name="Slide Number Placeholder 4"/>
          <p:cNvSpPr>
            <a:spLocks noGrp="1"/>
          </p:cNvSpPr>
          <p:nvPr>
            <p:ph type="sldNum" sz="quarter" idx="12"/>
          </p:nvPr>
        </p:nvSpPr>
        <p:spPr/>
        <p:txBody>
          <a:bodyPr/>
          <a:lstStyle/>
          <a:p>
            <a:fld id="{99A20822-4A49-4D36-86E3-300BA48D3F00}" type="slidenum">
              <a:rPr lang="en-US" smtClean="0"/>
              <a:t>56</a:t>
            </a:fld>
            <a:endParaRPr lang="en-US" dirty="0"/>
          </a:p>
        </p:txBody>
      </p:sp>
    </p:spTree>
    <p:extLst>
      <p:ext uri="{BB962C8B-B14F-4D97-AF65-F5344CB8AC3E}">
        <p14:creationId xmlns:p14="http://schemas.microsoft.com/office/powerpoint/2010/main" val="274161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8049" y="1473073"/>
            <a:ext cx="7275512" cy="2651125"/>
          </a:xfrm>
        </p:spPr>
        <p:txBody>
          <a:bodyPr/>
          <a:lstStyle/>
          <a:p>
            <a:r>
              <a:rPr lang="en-US" dirty="0"/>
              <a:t>Systematic Screening: </a:t>
            </a:r>
            <a:br>
              <a:rPr lang="en-US" dirty="0"/>
            </a:br>
            <a:r>
              <a:rPr lang="en-US" dirty="0"/>
              <a:t>An Overview of the Logistics</a:t>
            </a:r>
          </a:p>
        </p:txBody>
      </p:sp>
      <p:sp>
        <p:nvSpPr>
          <p:cNvPr id="4" name="Slide Number Placeholder 3"/>
          <p:cNvSpPr>
            <a:spLocks noGrp="1"/>
          </p:cNvSpPr>
          <p:nvPr>
            <p:ph type="sldNum" sz="quarter" idx="4294967295"/>
          </p:nvPr>
        </p:nvSpPr>
        <p:spPr>
          <a:xfrm>
            <a:off x="12034838" y="6704013"/>
            <a:ext cx="157162" cy="153987"/>
          </a:xfrm>
        </p:spPr>
        <p:txBody>
          <a:bodyPr/>
          <a:lstStyle/>
          <a:p>
            <a:fld id="{99A20822-4A49-4D36-86E3-300BA48D3F00}" type="slidenum">
              <a:rPr lang="en-US" smtClean="0"/>
              <a:pPr/>
              <a:t>6</a:t>
            </a:fld>
            <a:endParaRPr lang="en-US" dirty="0"/>
          </a:p>
        </p:txBody>
      </p:sp>
      <p:pic>
        <p:nvPicPr>
          <p:cNvPr id="5" name="Picture 4" descr="A picture of different screening tools. ">
            <a:extLst>
              <a:ext uri="{FF2B5EF4-FFF2-40B4-BE49-F238E27FC236}">
                <a16:creationId xmlns:a16="http://schemas.microsoft.com/office/drawing/2014/main" id="{398A5D24-FE79-43A8-B519-56A5E3F6CBD7}"/>
              </a:ext>
            </a:extLst>
          </p:cNvPr>
          <p:cNvPicPr>
            <a:picLocks noChangeAspect="1"/>
          </p:cNvPicPr>
          <p:nvPr/>
        </p:nvPicPr>
        <p:blipFill>
          <a:blip r:embed="rId2"/>
          <a:stretch>
            <a:fillRect/>
          </a:stretch>
        </p:blipFill>
        <p:spPr>
          <a:xfrm>
            <a:off x="7219512" y="3422312"/>
            <a:ext cx="3928099" cy="2924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874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1"/>
            <a:ext cx="8686800" cy="1325563"/>
          </a:xfrm>
        </p:spPr>
        <p:txBody>
          <a:bodyPr>
            <a:normAutofit/>
          </a:bodyPr>
          <a:lstStyle/>
          <a:p>
            <a:r>
              <a:rPr lang="en-US" dirty="0"/>
              <a:t>Thank you… </a:t>
            </a:r>
            <a:br>
              <a:rPr lang="en-US" dirty="0"/>
            </a:br>
            <a:r>
              <a:rPr lang="en-US" dirty="0"/>
              <a:t>For Your Commitment</a:t>
            </a:r>
          </a:p>
        </p:txBody>
      </p:sp>
      <p:graphicFrame>
        <p:nvGraphicFramePr>
          <p:cNvPr id="6" name="Content Placeholder 5" descr="A Venn-Diagram with circles labeled internalizing and externalizing. "/>
          <p:cNvGraphicFramePr>
            <a:graphicFrameLocks noGrp="1"/>
          </p:cNvGraphicFramePr>
          <p:nvPr>
            <p:ph sz="half" idx="2"/>
            <p:extLst>
              <p:ext uri="{D42A27DB-BD31-4B8C-83A1-F6EECF244321}">
                <p14:modId xmlns:p14="http://schemas.microsoft.com/office/powerpoint/2010/main" val="1041186929"/>
              </p:ext>
            </p:extLst>
          </p:nvPr>
        </p:nvGraphicFramePr>
        <p:xfrm>
          <a:off x="6153150" y="1825626"/>
          <a:ext cx="3886200" cy="251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descr="An image of two circles overlayed overtop each other. The outer circle reads ebd 12-20% and the innter circle reads ED &lt;1%."/>
          <p:cNvGraphicFramePr>
            <a:graphicFrameLocks/>
          </p:cNvGraphicFramePr>
          <p:nvPr>
            <p:extLst>
              <p:ext uri="{D42A27DB-BD31-4B8C-83A1-F6EECF244321}">
                <p14:modId xmlns:p14="http://schemas.microsoft.com/office/powerpoint/2010/main" val="935176464"/>
              </p:ext>
            </p:extLst>
          </p:nvPr>
        </p:nvGraphicFramePr>
        <p:xfrm>
          <a:off x="6578863" y="4409078"/>
          <a:ext cx="4038600" cy="20621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10"/>
          <p:cNvSpPr>
            <a:spLocks noGrp="1"/>
          </p:cNvSpPr>
          <p:nvPr>
            <p:ph sz="half" idx="1"/>
          </p:nvPr>
        </p:nvSpPr>
        <p:spPr>
          <a:xfrm>
            <a:off x="1752600" y="1825626"/>
            <a:ext cx="4286250" cy="4811481"/>
          </a:xfrm>
          <a:prstGeom prst="rect">
            <a:avLst/>
          </a:prstGeom>
        </p:spPr>
        <p:txBody>
          <a:bodyPr>
            <a:noAutofit/>
          </a:bodyPr>
          <a:lstStyle/>
          <a:p>
            <a:pPr marL="342900" indent="-342900">
              <a:lnSpc>
                <a:spcPct val="80000"/>
              </a:lnSpc>
              <a:buFont typeface="Arial" panose="020B0604020202020204" pitchFamily="34" charset="0"/>
              <a:buChar char="•"/>
            </a:pPr>
            <a:r>
              <a:rPr lang="en-US" sz="2400"/>
              <a:t>Students with emotional and behavioral disorders (EBD) represent a diverse and challenging group of students to teach (</a:t>
            </a:r>
            <a:r>
              <a:rPr lang="en-US" sz="2400" err="1"/>
              <a:t>Forness</a:t>
            </a:r>
            <a:r>
              <a:rPr lang="en-US" sz="2400"/>
              <a:t>, Freeman, </a:t>
            </a:r>
            <a:r>
              <a:rPr lang="en-US" sz="2400" err="1"/>
              <a:t>Paparella</a:t>
            </a:r>
            <a:r>
              <a:rPr lang="en-US" sz="2400"/>
              <a:t>, Kauffman, &amp; Walker, 2011)</a:t>
            </a:r>
          </a:p>
          <a:p>
            <a:pPr marL="342900" indent="-342900">
              <a:lnSpc>
                <a:spcPct val="80000"/>
              </a:lnSpc>
              <a:buFont typeface="Arial" panose="020B0604020202020204" pitchFamily="34" charset="0"/>
              <a:buChar char="•"/>
            </a:pPr>
            <a:r>
              <a:rPr lang="en-US" sz="2400"/>
              <a:t>Historically as a field we have</a:t>
            </a:r>
          </a:p>
          <a:p>
            <a:pPr marL="800100" lvl="1" indent="-342900">
              <a:lnSpc>
                <a:spcPct val="80000"/>
              </a:lnSpc>
            </a:pPr>
            <a:r>
              <a:rPr lang="en-US" sz="2000"/>
              <a:t>viewed behavioral and social challenges to be within individual deficits (Landrum &amp; Tankersley, 2013)</a:t>
            </a:r>
          </a:p>
          <a:p>
            <a:pPr marL="800100" lvl="1" indent="-342900">
              <a:lnSpc>
                <a:spcPct val="80000"/>
              </a:lnSpc>
            </a:pPr>
            <a:r>
              <a:rPr lang="en-US" sz="2000"/>
              <a:t>relied on reactive approaches to address these challenges (Horner &amp; Sugai, 2015) </a:t>
            </a:r>
          </a:p>
        </p:txBody>
      </p:sp>
      <p:sp>
        <p:nvSpPr>
          <p:cNvPr id="9" name="Right Arrow 8"/>
          <p:cNvSpPr/>
          <p:nvPr/>
        </p:nvSpPr>
        <p:spPr>
          <a:xfrm>
            <a:off x="5817792" y="4030372"/>
            <a:ext cx="2335609" cy="13036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Shift to a systems level perspective</a:t>
            </a:r>
          </a:p>
        </p:txBody>
      </p:sp>
    </p:spTree>
    <p:extLst>
      <p:ext uri="{BB962C8B-B14F-4D97-AF65-F5344CB8AC3E}">
        <p14:creationId xmlns:p14="http://schemas.microsoft.com/office/powerpoint/2010/main" val="7020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0708" y="1295400"/>
            <a:ext cx="6858000" cy="2590800"/>
          </a:xfrm>
        </p:spPr>
        <p:txBody>
          <a:bodyPr>
            <a:noAutofit/>
          </a:bodyPr>
          <a:lstStyle/>
          <a:p>
            <a:r>
              <a:rPr lang="en-US" sz="3600" dirty="0"/>
              <a:t>Michael </a:t>
            </a:r>
            <a:r>
              <a:rPr lang="en-US" sz="3600" dirty="0" err="1"/>
              <a:t>Yudin</a:t>
            </a:r>
            <a:r>
              <a:rPr lang="en-US" sz="3600" dirty="0"/>
              <a:t> urged educators and educational system leaders to “</a:t>
            </a:r>
            <a:r>
              <a:rPr lang="en-US" sz="3600" b="1" dirty="0">
                <a:solidFill>
                  <a:srgbClr val="FF0000"/>
                </a:solidFill>
              </a:rPr>
              <a:t>pay as much attention to students’ social and behavioral needs as we do academics</a:t>
            </a:r>
            <a:r>
              <a:rPr lang="en-US" sz="3600" dirty="0"/>
              <a:t>” …</a:t>
            </a:r>
          </a:p>
        </p:txBody>
      </p:sp>
      <p:sp>
        <p:nvSpPr>
          <p:cNvPr id="6" name="Text Placeholder 5"/>
          <p:cNvSpPr>
            <a:spLocks noGrp="1"/>
          </p:cNvSpPr>
          <p:nvPr>
            <p:ph type="body" idx="1"/>
          </p:nvPr>
        </p:nvSpPr>
        <p:spPr>
          <a:xfrm>
            <a:off x="1814052" y="5334001"/>
            <a:ext cx="6691312" cy="831851"/>
          </a:xfrm>
        </p:spPr>
        <p:txBody>
          <a:bodyPr>
            <a:normAutofit fontScale="85000" lnSpcReduction="10000"/>
          </a:bodyPr>
          <a:lstStyle/>
          <a:p>
            <a:r>
              <a:rPr lang="en-US" dirty="0"/>
              <a:t>2014 National PBIS Leadership Conference, Michael </a:t>
            </a:r>
            <a:r>
              <a:rPr lang="en-US" dirty="0" err="1"/>
              <a:t>Yudin</a:t>
            </a:r>
            <a:r>
              <a:rPr lang="en-US" dirty="0"/>
              <a:t>, Assistant Secretary for the Office of Special Education and Rehabilitation of the United States Department of Education</a:t>
            </a:r>
          </a:p>
        </p:txBody>
      </p:sp>
    </p:spTree>
    <p:extLst>
      <p:ext uri="{BB962C8B-B14F-4D97-AF65-F5344CB8AC3E}">
        <p14:creationId xmlns:p14="http://schemas.microsoft.com/office/powerpoint/2010/main" val="1827002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p:cNvSpPr txBox="1">
            <a:spLocks noChangeArrowheads="1"/>
          </p:cNvSpPr>
          <p:nvPr/>
        </p:nvSpPr>
        <p:spPr bwMode="auto">
          <a:xfrm>
            <a:off x="1524000" y="1"/>
            <a:ext cx="9144000" cy="800219"/>
          </a:xfrm>
          <a:prstGeom prst="rect">
            <a:avLst/>
          </a:prstGeom>
          <a:solidFill>
            <a:srgbClr val="ABB8C9"/>
          </a:solid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2600" b="1" dirty="0">
                <a:solidFill>
                  <a:prstClr val="black"/>
                </a:solidFill>
                <a:ea typeface="MS PGothic" charset="-128"/>
              </a:rPr>
              <a:t>Comprehensive, Integrated, Three-Tiered Model of Prevention</a:t>
            </a:r>
          </a:p>
          <a:p>
            <a:pPr algn="ctr" eaLnBrk="1" fontAlgn="base" hangingPunct="1">
              <a:spcBef>
                <a:spcPct val="0"/>
              </a:spcBef>
              <a:spcAft>
                <a:spcPct val="0"/>
              </a:spcAft>
              <a:defRPr/>
            </a:pPr>
            <a:r>
              <a:rPr lang="en-US" sz="2000" b="1" dirty="0">
                <a:solidFill>
                  <a:prstClr val="black"/>
                </a:solidFill>
                <a:ea typeface="MS PGothic" charset="-128"/>
              </a:rPr>
              <a:t>(Lane, </a:t>
            </a:r>
            <a:r>
              <a:rPr lang="en-US" sz="2000" b="1" dirty="0" err="1">
                <a:solidFill>
                  <a:prstClr val="black"/>
                </a:solidFill>
                <a:ea typeface="MS PGothic" charset="-128"/>
              </a:rPr>
              <a:t>Kalberg</a:t>
            </a:r>
            <a:r>
              <a:rPr lang="en-US" sz="2000" b="1" dirty="0">
                <a:solidFill>
                  <a:prstClr val="black"/>
                </a:solidFill>
                <a:ea typeface="MS PGothic" charset="-128"/>
              </a:rPr>
              <a:t>, &amp; Menzies, 2009)</a:t>
            </a:r>
            <a:endParaRPr lang="en-US" sz="2000" dirty="0">
              <a:solidFill>
                <a:prstClr val="black"/>
              </a:solidFill>
              <a:ea typeface="MS PGothic" charset="-128"/>
            </a:endParaRPr>
          </a:p>
        </p:txBody>
      </p:sp>
      <p:grpSp>
        <p:nvGrpSpPr>
          <p:cNvPr id="33" name="Triangle" descr="A triangle detailing the three tiers of instruction. "/>
          <p:cNvGrpSpPr/>
          <p:nvPr/>
        </p:nvGrpSpPr>
        <p:grpSpPr>
          <a:xfrm>
            <a:off x="1947334" y="1059256"/>
            <a:ext cx="8466403" cy="5722545"/>
            <a:chOff x="423333" y="1059255"/>
            <a:chExt cx="8466403" cy="5722545"/>
          </a:xfrm>
        </p:grpSpPr>
        <p:sp>
          <p:nvSpPr>
            <p:cNvPr id="34"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dirty="0">
                <a:solidFill>
                  <a:prstClr val="white"/>
                </a:solidFill>
                <a:latin typeface="Calibri" panose="020F0502020204030204"/>
              </a:endParaRPr>
            </a:p>
          </p:txBody>
        </p:sp>
        <p:sp>
          <p:nvSpPr>
            <p:cNvPr id="35"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7" name="Domains"/>
            <p:cNvSpPr txBox="1"/>
            <p:nvPr userDrawn="1"/>
          </p:nvSpPr>
          <p:spPr>
            <a:xfrm>
              <a:off x="423333" y="6096000"/>
              <a:ext cx="8297334" cy="461665"/>
            </a:xfrm>
            <a:prstGeom prst="rect">
              <a:avLst/>
            </a:prstGeom>
            <a:noFill/>
            <a:ln>
              <a:noFill/>
            </a:ln>
          </p:spPr>
          <p:txBody>
            <a:bodyPr wrap="square">
              <a:spAutoFit/>
            </a:bodyPr>
            <a:lstStyle/>
            <a:p>
              <a:pPr>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38" name="Straight Connector 37"/>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41" name="Behavior Arrow"/>
            <p:cNvSpPr>
              <a:spLocks noChangeShapeType="1"/>
            </p:cNvSpPr>
            <p:nvPr userDrawn="1"/>
          </p:nvSpPr>
          <p:spPr bwMode="auto">
            <a:xfrm flipH="1">
              <a:off x="4593768" y="4106963"/>
              <a:ext cx="2213536" cy="2079382"/>
            </a:xfrm>
            <a:prstGeom prst="line">
              <a:avLst/>
            </a:prstGeom>
            <a:noFill/>
            <a:ln w="5715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Calibri" panose="020F0502020204030204"/>
                <a:ea typeface="MS PGothic" charset="-128"/>
                <a:cs typeface="Arial" charset="0"/>
              </a:endParaRPr>
            </a:p>
          </p:txBody>
        </p:sp>
        <p:sp>
          <p:nvSpPr>
            <p:cNvPr id="42" name="Social Arrow"/>
            <p:cNvSpPr>
              <a:spLocks noChangeShapeType="1"/>
            </p:cNvSpPr>
            <p:nvPr userDrawn="1"/>
          </p:nvSpPr>
          <p:spPr bwMode="auto">
            <a:xfrm flipH="1">
              <a:off x="7096742" y="5486399"/>
              <a:ext cx="690665" cy="699945"/>
            </a:xfrm>
            <a:prstGeom prst="line">
              <a:avLst/>
            </a:prstGeom>
            <a:noFill/>
            <a:ln w="5715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Calibri" panose="020F0502020204030204"/>
                <a:ea typeface="MS PGothic" charset="-128"/>
                <a:cs typeface="Arial" charset="0"/>
              </a:endParaRPr>
            </a:p>
          </p:txBody>
        </p:sp>
        <p:sp>
          <p:nvSpPr>
            <p:cNvPr id="43" name="PBIS Framework"/>
            <p:cNvSpPr txBox="1">
              <a:spLocks noChangeArrowheads="1"/>
            </p:cNvSpPr>
            <p:nvPr userDrawn="1"/>
          </p:nvSpPr>
          <p:spPr bwMode="auto">
            <a:xfrm>
              <a:off x="6638572" y="3740744"/>
              <a:ext cx="1905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base" hangingPunct="1">
                <a:spcBef>
                  <a:spcPct val="0"/>
                </a:spcBef>
                <a:spcAft>
                  <a:spcPct val="0"/>
                </a:spcAft>
                <a:defRPr/>
              </a:pPr>
              <a:r>
                <a:rPr lang="en-US" sz="2000" dirty="0">
                  <a:solidFill>
                    <a:prstClr val="black"/>
                  </a:solidFill>
                  <a:ea typeface="MS PGothic" charset="-128"/>
                </a:rPr>
                <a:t>PBIS Framework</a:t>
              </a:r>
            </a:p>
          </p:txBody>
        </p:sp>
        <p:sp>
          <p:nvSpPr>
            <p:cNvPr id="44" name="Validated Curricula"/>
            <p:cNvSpPr txBox="1">
              <a:spLocks noChangeArrowheads="1"/>
            </p:cNvSpPr>
            <p:nvPr userDrawn="1"/>
          </p:nvSpPr>
          <p:spPr bwMode="auto">
            <a:xfrm>
              <a:off x="7702611" y="4884936"/>
              <a:ext cx="11871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base" hangingPunct="1">
                <a:spcBef>
                  <a:spcPct val="0"/>
                </a:spcBef>
                <a:spcAft>
                  <a:spcPct val="0"/>
                </a:spcAft>
                <a:defRPr/>
              </a:pPr>
              <a:r>
                <a:rPr lang="en-US" sz="2000" dirty="0">
                  <a:solidFill>
                    <a:prstClr val="black"/>
                  </a:solidFill>
                  <a:ea typeface="MS PGothic" charset="-128"/>
                </a:rPr>
                <a:t>Validated Curricula</a:t>
              </a:r>
            </a:p>
          </p:txBody>
        </p:sp>
        <p:sp>
          <p:nvSpPr>
            <p:cNvPr id="45"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3600" b="1" dirty="0">
                  <a:solidFill>
                    <a:prstClr val="black"/>
                  </a:solidFill>
                  <a:latin typeface="Calibri" panose="020F0502020204030204"/>
                  <a:ea typeface="MS PGothic" charset="-128"/>
                  <a:cs typeface="Arial" panose="020B0604020202020204" pitchFamily="34" charset="0"/>
                </a:rPr>
                <a:t>≈80%</a:t>
              </a:r>
            </a:p>
          </p:txBody>
        </p:sp>
        <p:sp>
          <p:nvSpPr>
            <p:cNvPr id="46"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3200" b="1" dirty="0">
                  <a:solidFill>
                    <a:prstClr val="black"/>
                  </a:solidFill>
                  <a:latin typeface="Calibri" panose="020F0502020204030204"/>
                  <a:ea typeface="MS PGothic" charset="-128"/>
                  <a:cs typeface="Arial" panose="020B0604020202020204" pitchFamily="34" charset="0"/>
                </a:rPr>
                <a:t>≈15%</a:t>
              </a:r>
            </a:p>
          </p:txBody>
        </p:sp>
        <p:sp>
          <p:nvSpPr>
            <p:cNvPr id="47"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2800" b="1" dirty="0">
                  <a:solidFill>
                    <a:prstClr val="black"/>
                  </a:solidFill>
                  <a:latin typeface="Calibri" panose="020F0502020204030204"/>
                  <a:ea typeface="MS PGothic" charset="-128"/>
                  <a:cs typeface="Arial" panose="020B0604020202020204" pitchFamily="34" charset="0"/>
                </a:rPr>
                <a:t>≈5%</a:t>
              </a:r>
            </a:p>
          </p:txBody>
        </p:sp>
      </p:grpSp>
      <p:grpSp>
        <p:nvGrpSpPr>
          <p:cNvPr id="48" name="Goals" descr="Arrows that list the different goals for each tier. Tier ones goal is to prevent harm. Tier two's goal is to reverse harm. Tier three's goal is to reduce harm. "/>
          <p:cNvGrpSpPr/>
          <p:nvPr/>
        </p:nvGrpSpPr>
        <p:grpSpPr>
          <a:xfrm>
            <a:off x="1524001" y="416602"/>
            <a:ext cx="9137191" cy="4764998"/>
            <a:chOff x="0" y="416602"/>
            <a:chExt cx="9137191" cy="4764998"/>
          </a:xfrm>
        </p:grpSpPr>
        <p:sp>
          <p:nvSpPr>
            <p:cNvPr id="49" name="Arrow Tier 3" descr="Three arrows detailing the three different goals of each tier. Tier three has a goal of reducing harm. Tier two has a reversing harm and Tier one has a goal of preventing harm. "/>
            <p:cNvSpPr/>
            <p:nvPr/>
          </p:nvSpPr>
          <p:spPr bwMode="auto">
            <a:xfrm>
              <a:off x="14" y="416602"/>
              <a:ext cx="3517365"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u="sng" dirty="0">
                  <a:solidFill>
                    <a:prstClr val="black"/>
                  </a:solidFill>
                  <a:latin typeface="Calibri" panose="020F0502020204030204"/>
                </a:rPr>
                <a:t>Goal: Reduce Harm</a:t>
              </a:r>
            </a:p>
            <a:p>
              <a:pPr fontAlgn="base">
                <a:spcBef>
                  <a:spcPct val="0"/>
                </a:spcBef>
                <a:spcAft>
                  <a:spcPct val="0"/>
                </a:spcAft>
                <a:defRPr/>
              </a:pPr>
              <a:r>
                <a:rPr lang="en-US" b="1" dirty="0">
                  <a:solidFill>
                    <a:prstClr val="black"/>
                  </a:solidFill>
                  <a:latin typeface="Calibri" panose="020F0502020204030204"/>
                </a:rPr>
                <a:t>Specialized individual systems for students with high-risk</a:t>
              </a:r>
            </a:p>
          </p:txBody>
        </p:sp>
        <p:sp>
          <p:nvSpPr>
            <p:cNvPr id="50" name="Arrow Tier 2"/>
            <p:cNvSpPr/>
            <p:nvPr userDrawn="1"/>
          </p:nvSpPr>
          <p:spPr bwMode="auto">
            <a:xfrm flipH="1">
              <a:off x="6046519" y="1358106"/>
              <a:ext cx="3090672"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fontAlgn="base">
                <a:spcBef>
                  <a:spcPct val="0"/>
                </a:spcBef>
                <a:spcAft>
                  <a:spcPct val="0"/>
                </a:spcAft>
                <a:defRPr/>
              </a:pPr>
              <a:r>
                <a:rPr lang="en-US" b="1" u="sng" dirty="0">
                  <a:solidFill>
                    <a:prstClr val="black"/>
                  </a:solidFill>
                  <a:latin typeface="Calibri" panose="020F0502020204030204"/>
                  <a:cs typeface="Arial" charset="0"/>
                </a:rPr>
                <a:t>Goal: Reverse Harm</a:t>
              </a:r>
            </a:p>
            <a:p>
              <a:pPr fontAlgn="base">
                <a:spcBef>
                  <a:spcPct val="0"/>
                </a:spcBef>
                <a:spcAft>
                  <a:spcPct val="0"/>
                </a:spcAft>
                <a:defRPr/>
              </a:pPr>
              <a:r>
                <a:rPr lang="en-US" b="1" dirty="0">
                  <a:solidFill>
                    <a:prstClr val="black"/>
                  </a:solidFill>
                  <a:latin typeface="Calibri" panose="020F0502020204030204"/>
                  <a:cs typeface="Arial" charset="0"/>
                </a:rPr>
                <a:t>Specialized group systems </a:t>
              </a:r>
            </a:p>
            <a:p>
              <a:pPr fontAlgn="base">
                <a:spcBef>
                  <a:spcPct val="0"/>
                </a:spcBef>
                <a:spcAft>
                  <a:spcPct val="0"/>
                </a:spcAft>
                <a:defRPr/>
              </a:pPr>
              <a:r>
                <a:rPr lang="en-US" b="1" dirty="0">
                  <a:solidFill>
                    <a:prstClr val="black"/>
                  </a:solidFill>
                  <a:latin typeface="Calibri" panose="020F0502020204030204"/>
                  <a:cs typeface="Arial" charset="0"/>
                </a:rPr>
                <a:t>for students at-risk</a:t>
              </a:r>
              <a:endParaRPr lang="en-US" dirty="0">
                <a:solidFill>
                  <a:prstClr val="white"/>
                </a:solidFill>
                <a:latin typeface="Calibri" panose="020F0502020204030204"/>
              </a:endParaRPr>
            </a:p>
          </p:txBody>
        </p:sp>
        <p:sp>
          <p:nvSpPr>
            <p:cNvPr id="51" name="Arrow Tier 1"/>
            <p:cNvSpPr/>
            <p:nvPr userDrawn="1"/>
          </p:nvSpPr>
          <p:spPr bwMode="auto">
            <a:xfrm>
              <a:off x="0" y="3200400"/>
              <a:ext cx="3810000"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u="sng" dirty="0">
                  <a:solidFill>
                    <a:prstClr val="black"/>
                  </a:solidFill>
                  <a:latin typeface="Calibri" panose="020F0502020204030204"/>
                </a:rPr>
                <a:t>Goal: Prevent Harm</a:t>
              </a:r>
            </a:p>
            <a:p>
              <a:pPr fontAlgn="base">
                <a:spcBef>
                  <a:spcPct val="0"/>
                </a:spcBef>
                <a:spcAft>
                  <a:spcPct val="0"/>
                </a:spcAft>
                <a:defRPr/>
              </a:pPr>
              <a:r>
                <a:rPr lang="en-US" b="1" dirty="0">
                  <a:solidFill>
                    <a:prstClr val="black"/>
                  </a:solidFill>
                  <a:latin typeface="Calibri" panose="020F0502020204030204"/>
                </a:rPr>
                <a:t>School/classroom-wide systems for all students, staff, &amp; settings</a:t>
              </a:r>
            </a:p>
          </p:txBody>
        </p:sp>
      </p:grpSp>
      <p:sp>
        <p:nvSpPr>
          <p:cNvPr id="52" name="Tier 1"/>
          <p:cNvSpPr txBox="1">
            <a:spLocks noChangeArrowheads="1"/>
          </p:cNvSpPr>
          <p:nvPr/>
        </p:nvSpPr>
        <p:spPr bwMode="auto">
          <a:xfrm>
            <a:off x="4000500" y="5029200"/>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2400" b="1" dirty="0">
                <a:solidFill>
                  <a:prstClr val="black"/>
                </a:solidFill>
                <a:ea typeface="MS PGothic" charset="-128"/>
              </a:rPr>
              <a:t>Primary Prevention (Tier 1) </a:t>
            </a:r>
          </a:p>
        </p:txBody>
      </p:sp>
      <p:sp>
        <p:nvSpPr>
          <p:cNvPr id="53" name="Tier 2"/>
          <p:cNvSpPr txBox="1">
            <a:spLocks noChangeArrowheads="1"/>
          </p:cNvSpPr>
          <p:nvPr/>
        </p:nvSpPr>
        <p:spPr bwMode="auto">
          <a:xfrm>
            <a:off x="4000500" y="2683938"/>
            <a:ext cx="419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2400" b="1" dirty="0">
                <a:solidFill>
                  <a:prstClr val="black"/>
                </a:solidFill>
                <a:ea typeface="MS PGothic" charset="-128"/>
              </a:rPr>
              <a:t>Secondary Prevention (Tier 2) </a:t>
            </a:r>
          </a:p>
        </p:txBody>
      </p:sp>
      <p:sp>
        <p:nvSpPr>
          <p:cNvPr id="54" name="Tier 3"/>
          <p:cNvSpPr txBox="1">
            <a:spLocks noChangeArrowheads="1"/>
          </p:cNvSpPr>
          <p:nvPr/>
        </p:nvSpPr>
        <p:spPr bwMode="auto">
          <a:xfrm>
            <a:off x="4191000" y="1396999"/>
            <a:ext cx="3810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2400" b="1" dirty="0">
                <a:solidFill>
                  <a:prstClr val="black"/>
                </a:solidFill>
                <a:ea typeface="MS PGothic" charset="-128"/>
              </a:rPr>
              <a:t>Tertiary Prevention  (Tier 3)</a:t>
            </a:r>
          </a:p>
        </p:txBody>
      </p:sp>
      <p:sp>
        <p:nvSpPr>
          <p:cNvPr id="2" name="Up Arrow 1" descr="An arrow showing the progression from tier 3 to tier 2."/>
          <p:cNvSpPr/>
          <p:nvPr/>
        </p:nvSpPr>
        <p:spPr>
          <a:xfrm>
            <a:off x="5692881" y="3026293"/>
            <a:ext cx="895354" cy="1173756"/>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7" name="Up Arrow 26" descr="An arrow shoiwng the progression from tier 2 to tier 1."/>
          <p:cNvSpPr/>
          <p:nvPr/>
        </p:nvSpPr>
        <p:spPr>
          <a:xfrm>
            <a:off x="5673834" y="1621196"/>
            <a:ext cx="895354" cy="1173756"/>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3" name="Title 2" hidden="1">
            <a:extLst>
              <a:ext uri="{FF2B5EF4-FFF2-40B4-BE49-F238E27FC236}">
                <a16:creationId xmlns:a16="http://schemas.microsoft.com/office/drawing/2014/main" id="{5256A06F-C720-41F6-869A-3C33C13D8391}"/>
              </a:ext>
            </a:extLst>
          </p:cNvPr>
          <p:cNvSpPr>
            <a:spLocks noGrp="1"/>
          </p:cNvSpPr>
          <p:nvPr>
            <p:ph type="title"/>
          </p:nvPr>
        </p:nvSpPr>
        <p:spPr/>
        <p:txBody>
          <a:bodyPr>
            <a:normAutofit fontScale="90000"/>
          </a:bodyPr>
          <a:lstStyle/>
          <a:p>
            <a:r>
              <a:rPr lang="en-US" b="1" dirty="0">
                <a:solidFill>
                  <a:prstClr val="black"/>
                </a:solidFill>
                <a:ea typeface="MS PGothic" charset="-128"/>
              </a:rPr>
              <a:t>Comprehensive, Integrated, Three-Tiered Model of Prevention</a:t>
            </a:r>
            <a:br>
              <a:rPr lang="en-US" b="1" dirty="0">
                <a:solidFill>
                  <a:prstClr val="black"/>
                </a:solidFill>
                <a:ea typeface="MS PGothic" charset="-128"/>
              </a:rPr>
            </a:br>
            <a:endParaRPr lang="en-US" dirty="0"/>
          </a:p>
        </p:txBody>
      </p:sp>
    </p:spTree>
    <p:extLst>
      <p:ext uri="{BB962C8B-B14F-4D97-AF65-F5344CB8AC3E}">
        <p14:creationId xmlns:p14="http://schemas.microsoft.com/office/powerpoint/2010/main" val="37253324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image" Target="../media/image56.jpeg"/></Relationships>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9714abc1-815c-4960-b75e-546bf8732ca3">
      <Terms xmlns="http://schemas.microsoft.com/office/infopath/2007/PartnerControls"/>
    </TaxKeywordTaxHTField>
    <TaxCatchAll xmlns="1709d302-aa1c-49f7-a43d-f13e34b813dc"/>
    <Description0 xmlns="6a44d00f-12d8-4625-9d23-7790e8b8f83b">NCII</Description0>
    <Category xmlns="6a44d00f-12d8-4625-9d23-7790e8b8f83b">EDu</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purl.org/dc/dcmitype/"/>
    <ds:schemaRef ds:uri="6a44d00f-12d8-4625-9d23-7790e8b8f83b"/>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9714abc1-815c-4960-b75e-546bf8732ca3"/>
    <ds:schemaRef ds:uri="1709d302-aa1c-49f7-a43d-f13e34b813dc"/>
  </ds:schemaRefs>
</ds:datastoreItem>
</file>

<file path=customXml/itemProps2.xml><?xml version="1.0" encoding="utf-8"?>
<ds:datastoreItem xmlns:ds="http://schemas.openxmlformats.org/officeDocument/2006/customXml" ds:itemID="{2D349673-05A9-468E-A248-AE3160DEB3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NCII-PPT-061118</Template>
  <TotalTime>3424</TotalTime>
  <Words>2621</Words>
  <Application>Microsoft Office PowerPoint</Application>
  <PresentationFormat>Widescreen</PresentationFormat>
  <Paragraphs>443</Paragraphs>
  <Slides>56</Slides>
  <Notes>30</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56</vt:i4>
      </vt:variant>
    </vt:vector>
  </HeadingPairs>
  <TitlesOfParts>
    <vt:vector size="77" baseType="lpstr">
      <vt:lpstr>MS PGothic</vt:lpstr>
      <vt:lpstr>MS PGothic</vt:lpstr>
      <vt:lpstr>Arial</vt:lpstr>
      <vt:lpstr>Arial Narrow</vt:lpstr>
      <vt:lpstr>Calibri</vt:lpstr>
      <vt:lpstr>Calibri Light</vt:lpstr>
      <vt:lpstr>Century Gothic</vt:lpstr>
      <vt:lpstr>Courier New</vt:lpstr>
      <vt:lpstr>Franklin Gothic Book</vt:lpstr>
      <vt:lpstr>ITC Franklin Gothic Std Bk Cd</vt:lpstr>
      <vt:lpstr>MV Boli</vt:lpstr>
      <vt:lpstr>Times New Roman</vt:lpstr>
      <vt:lpstr>Verdana</vt:lpstr>
      <vt:lpstr>Wingdings</vt:lpstr>
      <vt:lpstr>2018 NCII PPT</vt:lpstr>
      <vt:lpstr>Office Theme</vt:lpstr>
      <vt:lpstr>4_Office Theme</vt:lpstr>
      <vt:lpstr>6_Office Theme</vt:lpstr>
      <vt:lpstr>19_Office Theme</vt:lpstr>
      <vt:lpstr>17_Office Theme</vt:lpstr>
      <vt:lpstr>Microsoft Excel Chart</vt:lpstr>
      <vt:lpstr>The Role of Behavior Screening in Tiered Systems of Support</vt:lpstr>
      <vt:lpstr>NCII &amp; CEC’s Division for Research </vt:lpstr>
      <vt:lpstr>Webinar Format and Questions </vt:lpstr>
      <vt:lpstr>Moderator and Presenter</vt:lpstr>
      <vt:lpstr>Today’s Webinar</vt:lpstr>
      <vt:lpstr>Systematic Screening:  An Overview of the Logistics</vt:lpstr>
      <vt:lpstr>Thank you…  For Your Commitment</vt:lpstr>
      <vt:lpstr>Michael Yudin urged educators and educational system leaders to “pay as much attention to students’ social and behavioral needs as we do academics” …</vt:lpstr>
      <vt:lpstr>Comprehensive, Integrated, Three-Tiered Model of Prevention </vt:lpstr>
      <vt:lpstr>Materials</vt:lpstr>
      <vt:lpstr>Ci3T Primary Plan: Roles and Responsibilities</vt:lpstr>
      <vt:lpstr>CI3T materials</vt:lpstr>
      <vt:lpstr>Communication:  Soliciting Feedback, Sharing Progress, Providing Professional Learning</vt:lpstr>
      <vt:lpstr>What screening  tools are  available? </vt:lpstr>
      <vt:lpstr>CI3T.org</vt:lpstr>
      <vt:lpstr>Considerations</vt:lpstr>
      <vt:lpstr>Systematic Screener for Behavior Disorders</vt:lpstr>
      <vt:lpstr>SSBD Results</vt:lpstr>
      <vt:lpstr>Student Risk Screening Scale for Internalizing and Externalizing </vt:lpstr>
      <vt:lpstr>Student Risk Screening Scale-IE</vt:lpstr>
      <vt:lpstr>SRSS-IE: Cut Scores</vt:lpstr>
      <vt:lpstr>Sample elementary school fall</vt:lpstr>
      <vt:lpstr>Sample Elementary school: Fall (internalizing)</vt:lpstr>
      <vt:lpstr>Examining your screening data …</vt:lpstr>
      <vt:lpstr>Social Skills Improvement System – Performance Screening Guide Spring 2012 – Total School</vt:lpstr>
      <vt:lpstr>Student Risk Screening Scale Middle School Fall 2004  -   Fall 2011</vt:lpstr>
      <vt:lpstr>Examining your screening data …</vt:lpstr>
      <vt:lpstr>Examining Academic and Behavioral Data:    Elementary School Level </vt:lpstr>
      <vt:lpstr>Low-intensity strategies</vt:lpstr>
      <vt:lpstr>Examining your screening data …</vt:lpstr>
      <vt:lpstr>Tier 2 intervention grids</vt:lpstr>
      <vt:lpstr>Tier 3 Intervention grids</vt:lpstr>
      <vt:lpstr>SAMPLE TERTIARY (Tier 3) INTERVENTION GRID</vt:lpstr>
      <vt:lpstr>Share!</vt:lpstr>
      <vt:lpstr>NCII’s Behavior Screening Tools Chart</vt:lpstr>
      <vt:lpstr>National Center on Intensive Intervention</vt:lpstr>
      <vt:lpstr>What is Intensive Intervention?</vt:lpstr>
      <vt:lpstr>What is NCII’s Approach to Intensive Intervention?</vt:lpstr>
      <vt:lpstr>Multi-tiered Systems of Support (MTSS)</vt:lpstr>
      <vt:lpstr>What does screening have to do with intensive intervention?</vt:lpstr>
      <vt:lpstr>History of Tools Charts</vt:lpstr>
      <vt:lpstr>About the Tools Charts</vt:lpstr>
      <vt:lpstr>Spotlight on the Behavior Screening Tools Chart</vt:lpstr>
      <vt:lpstr>NCII Definition of Screening…</vt:lpstr>
      <vt:lpstr>Tools Chart Structure &amp; Review Criteria</vt:lpstr>
      <vt:lpstr>Classification Accuracy</vt:lpstr>
      <vt:lpstr>Technical Standards</vt:lpstr>
      <vt:lpstr>Usability Features</vt:lpstr>
      <vt:lpstr>Implementation Information</vt:lpstr>
      <vt:lpstr>Dig Deeper Into the Data</vt:lpstr>
      <vt:lpstr>Advanced Filtering </vt:lpstr>
      <vt:lpstr>Call for Behavior Screening Tools Now Open</vt:lpstr>
      <vt:lpstr>Other Tools Charts</vt:lpstr>
      <vt:lpstr>Questions</vt:lpstr>
      <vt:lpstr>Closing Slide</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Peterson, Amy</dc:creator>
  <cp:keywords/>
  <cp:lastModifiedBy>Croninger, Nicholas</cp:lastModifiedBy>
  <cp:revision>106</cp:revision>
  <cp:lastPrinted>2017-10-19T00:36:21Z</cp:lastPrinted>
  <dcterms:created xsi:type="dcterms:W3CDTF">2018-06-11T15:35:52Z</dcterms:created>
  <dcterms:modified xsi:type="dcterms:W3CDTF">2018-09-12T14:12:50Z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0x010100EE0C33AA411B5D47BCD0B41055E1E427</vt:lpwstr>
  </property>
  <property fmtid="{D5CDD505-2E9C-101B-9397-08002B2CF9AE}" pid="4" name="TaxKeyword">
    <vt:lpwstr/>
  </property>
</Properties>
</file>